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369" r:id="rId3"/>
    <p:sldId id="370" r:id="rId4"/>
    <p:sldId id="372" r:id="rId5"/>
    <p:sldId id="258" r:id="rId6"/>
    <p:sldId id="264" r:id="rId7"/>
    <p:sldId id="298" r:id="rId8"/>
    <p:sldId id="287" r:id="rId9"/>
    <p:sldId id="291" r:id="rId10"/>
    <p:sldId id="332" r:id="rId11"/>
    <p:sldId id="333" r:id="rId12"/>
    <p:sldId id="334" r:id="rId13"/>
    <p:sldId id="299" r:id="rId14"/>
    <p:sldId id="335" r:id="rId15"/>
    <p:sldId id="336" r:id="rId16"/>
    <p:sldId id="338" r:id="rId17"/>
    <p:sldId id="337" r:id="rId18"/>
    <p:sldId id="368" r:id="rId19"/>
    <p:sldId id="373" r:id="rId20"/>
    <p:sldId id="310" r:id="rId21"/>
    <p:sldId id="342" r:id="rId22"/>
    <p:sldId id="345" r:id="rId23"/>
    <p:sldId id="346" r:id="rId24"/>
    <p:sldId id="347" r:id="rId25"/>
    <p:sldId id="374" r:id="rId26"/>
    <p:sldId id="375" r:id="rId27"/>
    <p:sldId id="378" r:id="rId28"/>
    <p:sldId id="379" r:id="rId29"/>
    <p:sldId id="328" r:id="rId30"/>
    <p:sldId id="355" r:id="rId31"/>
    <p:sldId id="357" r:id="rId32"/>
    <p:sldId id="322" r:id="rId33"/>
    <p:sldId id="360" r:id="rId34"/>
    <p:sldId id="361" r:id="rId35"/>
    <p:sldId id="366" r:id="rId36"/>
    <p:sldId id="367" r:id="rId37"/>
    <p:sldId id="365" r:id="rId3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 panose="020B0604020202020204"/>
      </a:defRPr>
    </a:lvl1pPr>
    <a:lvl2pPr marL="0" marR="0" indent="0" algn="l" defTabSz="1219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 panose="020B0604020202020204"/>
      </a:defRPr>
    </a:lvl2pPr>
    <a:lvl3pPr marL="0" marR="0" indent="0" algn="l" defTabSz="1219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 panose="020B0604020202020204"/>
      </a:defRPr>
    </a:lvl3pPr>
    <a:lvl4pPr marL="0" marR="0" indent="0" algn="l" defTabSz="1219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 panose="020B0604020202020204"/>
      </a:defRPr>
    </a:lvl4pPr>
    <a:lvl5pPr marL="0" marR="0" indent="0" algn="l" defTabSz="1219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 panose="020B0604020202020204"/>
      </a:defRPr>
    </a:lvl5pPr>
    <a:lvl6pPr marL="0" marR="0" indent="0" algn="l" defTabSz="1219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 panose="020B0604020202020204"/>
      </a:defRPr>
    </a:lvl6pPr>
    <a:lvl7pPr marL="0" marR="0" indent="0" algn="l" defTabSz="1219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 panose="020B0604020202020204"/>
      </a:defRPr>
    </a:lvl7pPr>
    <a:lvl8pPr marL="0" marR="0" indent="0" algn="l" defTabSz="1219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 panose="020B0604020202020204"/>
      </a:defRPr>
    </a:lvl8pPr>
    <a:lvl9pPr marL="0" marR="0" indent="0" algn="l" defTabSz="1219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9FF7"/>
    <a:srgbClr val="4942FD"/>
    <a:srgbClr val="112E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2023/5/31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Shape 21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219200" latinLnBrk="0">
      <a:defRPr>
        <a:latin typeface="+mj-lt"/>
        <a:ea typeface="+mj-ea"/>
        <a:cs typeface="+mj-cs"/>
        <a:sym typeface="Arial" panose="020B0604020202020204"/>
      </a:defRPr>
    </a:lvl1pPr>
    <a:lvl2pPr indent="228600" defTabSz="1219200" latinLnBrk="0">
      <a:defRPr>
        <a:latin typeface="+mj-lt"/>
        <a:ea typeface="+mj-ea"/>
        <a:cs typeface="+mj-cs"/>
        <a:sym typeface="Arial" panose="020B0604020202020204"/>
      </a:defRPr>
    </a:lvl2pPr>
    <a:lvl3pPr indent="457200" defTabSz="1219200" latinLnBrk="0">
      <a:defRPr>
        <a:latin typeface="+mj-lt"/>
        <a:ea typeface="+mj-ea"/>
        <a:cs typeface="+mj-cs"/>
        <a:sym typeface="Arial" panose="020B0604020202020204"/>
      </a:defRPr>
    </a:lvl3pPr>
    <a:lvl4pPr indent="685800" defTabSz="1219200" latinLnBrk="0">
      <a:defRPr>
        <a:latin typeface="+mj-lt"/>
        <a:ea typeface="+mj-ea"/>
        <a:cs typeface="+mj-cs"/>
        <a:sym typeface="Arial" panose="020B0604020202020204"/>
      </a:defRPr>
    </a:lvl4pPr>
    <a:lvl5pPr indent="914400" defTabSz="1219200" latinLnBrk="0">
      <a:defRPr>
        <a:latin typeface="+mj-lt"/>
        <a:ea typeface="+mj-ea"/>
        <a:cs typeface="+mj-cs"/>
        <a:sym typeface="Arial" panose="020B0604020202020204"/>
      </a:defRPr>
    </a:lvl5pPr>
    <a:lvl6pPr indent="1143000" defTabSz="1219200" latinLnBrk="0">
      <a:defRPr>
        <a:latin typeface="+mj-lt"/>
        <a:ea typeface="+mj-ea"/>
        <a:cs typeface="+mj-cs"/>
        <a:sym typeface="Arial" panose="020B0604020202020204"/>
      </a:defRPr>
    </a:lvl6pPr>
    <a:lvl7pPr indent="1371600" defTabSz="1219200" latinLnBrk="0">
      <a:defRPr>
        <a:latin typeface="+mj-lt"/>
        <a:ea typeface="+mj-ea"/>
        <a:cs typeface="+mj-cs"/>
        <a:sym typeface="Arial" panose="020B0604020202020204"/>
      </a:defRPr>
    </a:lvl7pPr>
    <a:lvl8pPr indent="1600200" defTabSz="1219200" latinLnBrk="0">
      <a:defRPr>
        <a:latin typeface="+mj-lt"/>
        <a:ea typeface="+mj-ea"/>
        <a:cs typeface="+mj-cs"/>
        <a:sym typeface="Arial" panose="020B0604020202020204"/>
      </a:defRPr>
    </a:lvl8pPr>
    <a:lvl9pPr indent="1828800" defTabSz="1219200" latinLnBrk="0">
      <a:defRPr>
        <a:latin typeface="+mj-lt"/>
        <a:ea typeface="+mj-ea"/>
        <a:cs typeface="+mj-cs"/>
        <a:sym typeface="Arial" panose="020B0604020202020204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g (1).png" descr="bg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4" name="图片 3" descr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33" y="376721"/>
            <a:ext cx="1738367" cy="6036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1_1_1_1_1_1_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059966" y="3688341"/>
            <a:ext cx="2370801" cy="612001"/>
          </a:xfrm>
          <a:prstGeom prst="rect">
            <a:avLst/>
          </a:prstGeom>
        </p:spPr>
        <p:txBody>
          <a:bodyPr lIns="121899" tIns="121899" rIns="121899" bIns="121899" anchor="b">
            <a:normAutofit/>
          </a:bodyPr>
          <a:lstStyle>
            <a:lvl1pPr algn="r" defTabSz="1219200">
              <a:lnSpc>
                <a:spcPct val="100000"/>
              </a:lnSpc>
              <a:defRPr sz="24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标题文本</a:t>
            </a:r>
          </a:p>
        </p:txBody>
      </p:sp>
      <p:pic>
        <p:nvPicPr>
          <p:cNvPr id="160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1_1_1_2_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900033" y="425533"/>
            <a:ext cx="3492001" cy="612001"/>
          </a:xfrm>
          <a:prstGeom prst="rect">
            <a:avLst/>
          </a:prstGeom>
        </p:spPr>
        <p:txBody>
          <a:bodyPr lIns="121899" tIns="121899" rIns="121899" bIns="121899" anchor="b">
            <a:normAutofit/>
          </a:bodyPr>
          <a:lstStyle>
            <a:lvl1pPr algn="r" defTabSz="1219200">
              <a:lnSpc>
                <a:spcPct val="100000"/>
              </a:lnSpc>
              <a:defRPr sz="1200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标题文本</a:t>
            </a:r>
          </a:p>
        </p:txBody>
      </p:sp>
      <p:sp>
        <p:nvSpPr>
          <p:cNvPr id="186" name="正文级别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409299" y="1428766"/>
            <a:ext cx="4459202" cy="4253601"/>
          </a:xfrm>
          <a:prstGeom prst="rect">
            <a:avLst/>
          </a:prstGeom>
        </p:spPr>
        <p:txBody>
          <a:bodyPr lIns="121899" tIns="121899" rIns="121899" bIns="121899">
            <a:normAutofit/>
          </a:bodyPr>
          <a:lstStyle>
            <a:lvl1pPr marL="515620" indent="-350520" defTabSz="12192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Lato Light"/>
                <a:ea typeface="Lato Light"/>
                <a:cs typeface="Lato Light"/>
                <a:sym typeface="Lato Light"/>
              </a:defRPr>
            </a:lvl1pPr>
            <a:lvl2pPr marL="972820" indent="-350520" defTabSz="12192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Helvetica"/>
              <a:buChar char="○"/>
              <a:defRPr sz="1200">
                <a:latin typeface="Lato Light"/>
                <a:ea typeface="Lato Light"/>
                <a:cs typeface="Lato Light"/>
                <a:sym typeface="Lato Light"/>
              </a:defRPr>
            </a:lvl2pPr>
            <a:lvl3pPr marL="1430020" indent="-350520" defTabSz="12192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Helvetica"/>
              <a:buChar char="■"/>
              <a:defRPr sz="1200">
                <a:latin typeface="Lato Light"/>
                <a:ea typeface="Lato Light"/>
                <a:cs typeface="Lato Light"/>
                <a:sym typeface="Lato Light"/>
              </a:defRPr>
            </a:lvl3pPr>
            <a:lvl4pPr marL="1887220" indent="-350520" defTabSz="12192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Lato Light"/>
                <a:ea typeface="Lato Light"/>
                <a:cs typeface="Lato Light"/>
                <a:sym typeface="Lato Light"/>
              </a:defRPr>
            </a:lvl4pPr>
            <a:lvl5pPr marL="2344420" indent="-350520" defTabSz="12192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Helvetica"/>
              <a:buChar char="○"/>
              <a:defRPr sz="1200">
                <a:latin typeface="Lato Light"/>
                <a:ea typeface="Lato Light"/>
                <a:cs typeface="Lato Light"/>
                <a:sym typeface="Lato Light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87" name="Google Shape;123;p21"/>
          <p:cNvSpPr txBox="1">
            <a:spLocks noGrp="1"/>
          </p:cNvSpPr>
          <p:nvPr>
            <p:ph type="body" sz="half" idx="13"/>
          </p:nvPr>
        </p:nvSpPr>
        <p:spPr>
          <a:xfrm>
            <a:off x="6323503" y="1428766"/>
            <a:ext cx="4459201" cy="4253601"/>
          </a:xfrm>
          <a:prstGeom prst="rect">
            <a:avLst/>
          </a:prstGeom>
        </p:spPr>
        <p:txBody>
          <a:bodyPr lIns="121899" tIns="121899" rIns="121899" bIns="121899">
            <a:normAutofit/>
          </a:bodyPr>
          <a:lstStyle/>
          <a:p>
            <a:pPr marL="515620" indent="-350520" defTabSz="12192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Helvetica"/>
              <a:buChar char="●"/>
              <a:defRPr sz="1200">
                <a:latin typeface="Lato Light"/>
                <a:ea typeface="Lato Light"/>
                <a:cs typeface="Lato Light"/>
                <a:sym typeface="Lato Light"/>
              </a:defRPr>
            </a:pPr>
            <a:endParaRPr/>
          </a:p>
        </p:txBody>
      </p:sp>
      <p:pic>
        <p:nvPicPr>
          <p:cNvPr id="1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8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14800" y="5553931"/>
            <a:ext cx="3162400" cy="679601"/>
          </a:xfrm>
          <a:prstGeom prst="rect">
            <a:avLst/>
          </a:prstGeom>
        </p:spPr>
        <p:txBody>
          <a:bodyPr lIns="121899" tIns="121899" rIns="121899" bIns="121899">
            <a:normAutofit/>
          </a:bodyPr>
          <a:lstStyle>
            <a:lvl1pPr marL="457200" indent="-3429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1pPr>
            <a:lvl2pPr marL="457200" indent="1397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2pPr>
            <a:lvl3pPr marL="457200" indent="5969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3pPr>
            <a:lvl4pPr marL="457200" indent="10541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4pPr>
            <a:lvl5pPr marL="457200" indent="15113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364189" y="5321306"/>
            <a:ext cx="3463601" cy="327601"/>
          </a:xfrm>
          <a:prstGeom prst="rect">
            <a:avLst/>
          </a:prstGeom>
        </p:spPr>
        <p:txBody>
          <a:bodyPr lIns="121899" tIns="121899" rIns="121899" bIns="121899" anchor="b">
            <a:normAutofit/>
          </a:bodyPr>
          <a:lstStyle>
            <a:lvl1pPr algn="ctr" defTabSz="1219200">
              <a:lnSpc>
                <a:spcPct val="100000"/>
              </a:lnSpc>
              <a:defRPr sz="1800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标题文本</a:t>
            </a:r>
          </a:p>
        </p:txBody>
      </p:sp>
      <p:pic>
        <p:nvPicPr>
          <p:cNvPr id="35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900033" y="425533"/>
            <a:ext cx="3492001" cy="612001"/>
          </a:xfrm>
          <a:prstGeom prst="rect">
            <a:avLst/>
          </a:prstGeom>
        </p:spPr>
        <p:txBody>
          <a:bodyPr lIns="121899" tIns="121899" rIns="121899" bIns="121899" anchor="b">
            <a:normAutofit/>
          </a:bodyPr>
          <a:lstStyle>
            <a:lvl1pPr algn="r" defTabSz="1219200">
              <a:lnSpc>
                <a:spcPct val="100000"/>
              </a:lnSpc>
              <a:defRPr sz="1200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标题文本</a:t>
            </a:r>
          </a:p>
        </p:txBody>
      </p:sp>
      <p:sp>
        <p:nvSpPr>
          <p:cNvPr id="44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892855" y="5142636"/>
            <a:ext cx="2208802" cy="603601"/>
          </a:xfrm>
          <a:prstGeom prst="rect">
            <a:avLst/>
          </a:prstGeom>
        </p:spPr>
        <p:txBody>
          <a:bodyPr lIns="121899" tIns="121899" rIns="121899" bIns="121899">
            <a:normAutofit/>
          </a:bodyPr>
          <a:lstStyle>
            <a:lvl1pPr marL="457200" indent="-3429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latin typeface="Lato Light"/>
                <a:ea typeface="Lato Light"/>
                <a:cs typeface="Lato Light"/>
                <a:sym typeface="Lato Light"/>
              </a:defRPr>
            </a:lvl1pPr>
            <a:lvl2pPr marL="457200" indent="1397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latin typeface="Lato Light"/>
                <a:ea typeface="Lato Light"/>
                <a:cs typeface="Lato Light"/>
                <a:sym typeface="Lato Light"/>
              </a:defRPr>
            </a:lvl2pPr>
            <a:lvl3pPr marL="457200" indent="5969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latin typeface="Lato Light"/>
                <a:ea typeface="Lato Light"/>
                <a:cs typeface="Lato Light"/>
                <a:sym typeface="Lato Light"/>
              </a:defRPr>
            </a:lvl3pPr>
            <a:lvl4pPr marL="457200" indent="10541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latin typeface="Lato Light"/>
                <a:ea typeface="Lato Light"/>
                <a:cs typeface="Lato Light"/>
                <a:sym typeface="Lato Light"/>
              </a:defRPr>
            </a:lvl4pPr>
            <a:lvl5pPr marL="457200" indent="15113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200">
                <a:latin typeface="Lato Light"/>
                <a:ea typeface="Lato Light"/>
                <a:cs typeface="Lato Light"/>
                <a:sym typeface="Lato Light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pic>
        <p:nvPicPr>
          <p:cNvPr id="45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900033" y="425533"/>
            <a:ext cx="3492001" cy="612001"/>
          </a:xfrm>
          <a:prstGeom prst="rect">
            <a:avLst/>
          </a:prstGeom>
        </p:spPr>
        <p:txBody>
          <a:bodyPr lIns="121899" tIns="121899" rIns="121899" bIns="121899" anchor="b">
            <a:normAutofit/>
          </a:bodyPr>
          <a:lstStyle>
            <a:lvl1pPr algn="r" defTabSz="1219200">
              <a:lnSpc>
                <a:spcPct val="100000"/>
              </a:lnSpc>
              <a:defRPr sz="1200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标题文本</a:t>
            </a:r>
          </a:p>
        </p:txBody>
      </p:sp>
      <p:sp>
        <p:nvSpPr>
          <p:cNvPr id="5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54;p9"/>
          <p:cNvSpPr/>
          <p:nvPr/>
        </p:nvSpPr>
        <p:spPr>
          <a:xfrm>
            <a:off x="-12689" y="-12601"/>
            <a:ext cx="12192001" cy="6883202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6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900033" y="425533"/>
            <a:ext cx="3492001" cy="612001"/>
          </a:xfrm>
          <a:prstGeom prst="rect">
            <a:avLst/>
          </a:prstGeom>
        </p:spPr>
        <p:txBody>
          <a:bodyPr lIns="121899" tIns="121899" rIns="121899" bIns="121899" anchor="b">
            <a:normAutofit/>
          </a:bodyPr>
          <a:lstStyle>
            <a:lvl1pPr algn="r" defTabSz="1219200">
              <a:lnSpc>
                <a:spcPct val="100000"/>
              </a:lnSpc>
              <a:defRPr sz="1200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标题文本</a:t>
            </a:r>
          </a:p>
        </p:txBody>
      </p:sp>
      <p:pic>
        <p:nvPicPr>
          <p:cNvPr id="63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4" name="Google Shape;40;p6"/>
          <p:cNvSpPr/>
          <p:nvPr/>
        </p:nvSpPr>
        <p:spPr>
          <a:xfrm>
            <a:off x="-1" y="6720799"/>
            <a:ext cx="12192001" cy="137201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6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61;p11"/>
          <p:cNvSpPr/>
          <p:nvPr/>
        </p:nvSpPr>
        <p:spPr>
          <a:xfrm>
            <a:off x="-1" y="4906798"/>
            <a:ext cx="12192001" cy="1945925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8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900033" y="425533"/>
            <a:ext cx="3492001" cy="612001"/>
          </a:xfrm>
          <a:prstGeom prst="rect">
            <a:avLst/>
          </a:prstGeom>
        </p:spPr>
        <p:txBody>
          <a:bodyPr lIns="121899" tIns="121899" rIns="121899" bIns="121899" anchor="b">
            <a:normAutofit/>
          </a:bodyPr>
          <a:lstStyle>
            <a:lvl1pPr algn="r" defTabSz="1219200">
              <a:lnSpc>
                <a:spcPct val="100000"/>
              </a:lnSpc>
              <a:defRPr sz="1200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标题文本</a:t>
            </a:r>
          </a:p>
        </p:txBody>
      </p:sp>
      <p:pic>
        <p:nvPicPr>
          <p:cNvPr id="8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5" name="Google Shape;40;p6"/>
          <p:cNvSpPr/>
          <p:nvPr/>
        </p:nvSpPr>
        <p:spPr>
          <a:xfrm>
            <a:off x="-1" y="6727149"/>
            <a:ext cx="12192001" cy="137201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8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1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900033" y="425533"/>
            <a:ext cx="3492001" cy="612001"/>
          </a:xfrm>
          <a:prstGeom prst="rect">
            <a:avLst/>
          </a:prstGeom>
        </p:spPr>
        <p:txBody>
          <a:bodyPr lIns="121899" tIns="121899" rIns="121899" bIns="121899" anchor="b">
            <a:normAutofit/>
          </a:bodyPr>
          <a:lstStyle>
            <a:lvl1pPr algn="r" defTabSz="1219200">
              <a:lnSpc>
                <a:spcPct val="100000"/>
              </a:lnSpc>
              <a:defRPr sz="1200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标题文本</a:t>
            </a:r>
          </a:p>
        </p:txBody>
      </p:sp>
      <p:sp>
        <p:nvSpPr>
          <p:cNvPr id="94" name="Google Shape;65;p12"/>
          <p:cNvSpPr/>
          <p:nvPr/>
        </p:nvSpPr>
        <p:spPr>
          <a:xfrm>
            <a:off x="4449400" y="967899"/>
            <a:ext cx="3293201" cy="5890002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pic>
        <p:nvPicPr>
          <p:cNvPr id="95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6" name="Google Shape;40;p6"/>
          <p:cNvSpPr/>
          <p:nvPr/>
        </p:nvSpPr>
        <p:spPr>
          <a:xfrm>
            <a:off x="-1" y="6720799"/>
            <a:ext cx="12192001" cy="137201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9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1_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349" y="6217938"/>
            <a:ext cx="1348034" cy="47344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6" t="9549" r="40226" b="89761"/>
          <a:stretch>
            <a:fillRect/>
          </a:stretch>
        </p:blipFill>
        <p:spPr>
          <a:xfrm>
            <a:off x="5440219" y="332508"/>
            <a:ext cx="1274618" cy="378691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1_1_2_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95;p17"/>
          <p:cNvSpPr/>
          <p:nvPr/>
        </p:nvSpPr>
        <p:spPr>
          <a:xfrm>
            <a:off x="-1" y="-12601"/>
            <a:ext cx="6095601" cy="68832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14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900033" y="425533"/>
            <a:ext cx="3492001" cy="612001"/>
          </a:xfrm>
          <a:prstGeom prst="rect">
            <a:avLst/>
          </a:prstGeom>
        </p:spPr>
        <p:txBody>
          <a:bodyPr lIns="121899" tIns="121899" rIns="121899" bIns="121899" anchor="b">
            <a:normAutofit/>
          </a:bodyPr>
          <a:lstStyle>
            <a:lvl1pPr algn="r" defTabSz="1219200">
              <a:lnSpc>
                <a:spcPct val="100000"/>
              </a:lnSpc>
              <a:defRPr sz="1200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标题文本</a:t>
            </a:r>
          </a:p>
        </p:txBody>
      </p:sp>
      <p:sp>
        <p:nvSpPr>
          <p:cNvPr id="14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095989" y="2801935"/>
            <a:ext cx="2208801" cy="603601"/>
          </a:xfrm>
          <a:prstGeom prst="rect">
            <a:avLst/>
          </a:prstGeom>
        </p:spPr>
        <p:txBody>
          <a:bodyPr lIns="121899" tIns="121899" rIns="121899" bIns="121899">
            <a:normAutofit/>
          </a:bodyPr>
          <a:lstStyle>
            <a:lvl1pPr marL="457200" indent="-3429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1pPr>
            <a:lvl2pPr marL="457200" indent="1397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2pPr>
            <a:lvl3pPr marL="457200" indent="5969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3pPr>
            <a:lvl4pPr marL="457200" indent="10541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4pPr>
            <a:lvl5pPr marL="457200" indent="1511300" algn="ctr" defTabSz="12192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400">
                <a:latin typeface="Lato Light"/>
                <a:ea typeface="Lato Light"/>
                <a:cs typeface="Lato Light"/>
                <a:sym typeface="Lato Light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pic>
        <p:nvPicPr>
          <p:cNvPr id="1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4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799" y="6172199"/>
            <a:ext cx="2844801" cy="368301"/>
          </a:xfrm>
          <a:prstGeom prst="rect">
            <a:avLst/>
          </a:prstGeom>
        </p:spPr>
        <p:txBody>
          <a:bodyPr lIns="60959" tIns="60959" rIns="60959" bIns="60959"/>
          <a:lstStyle>
            <a:lvl1pPr defTabSz="1219200">
              <a:defRPr sz="16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40168" y="249399"/>
            <a:ext cx="1417480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Google Shape;40;p6"/>
          <p:cNvSpPr/>
          <p:nvPr/>
        </p:nvSpPr>
        <p:spPr>
          <a:xfrm>
            <a:off x="-1" y="6720799"/>
            <a:ext cx="12192001" cy="137201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4" name="标题文本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r>
              <a:t>标题文本</a:t>
            </a:r>
          </a:p>
        </p:txBody>
      </p:sp>
      <p:sp>
        <p:nvSpPr>
          <p:cNvPr id="5" name="正文级别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 defTabSz="914400">
              <a:defRPr sz="12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l" defTabSz="9144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1pPr>
      <a:lvl2pPr marL="0" marR="0" indent="0" algn="l" defTabSz="9144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2pPr>
      <a:lvl3pPr marL="0" marR="0" indent="0" algn="l" defTabSz="9144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3pPr>
      <a:lvl4pPr marL="0" marR="0" indent="0" algn="l" defTabSz="9144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4pPr>
      <a:lvl5pPr marL="0" marR="0" indent="0" algn="l" defTabSz="9144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5pPr>
      <a:lvl6pPr marL="0" marR="0" indent="0" algn="l" defTabSz="9144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6pPr>
      <a:lvl7pPr marL="0" marR="0" indent="0" algn="l" defTabSz="9144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7pPr>
      <a:lvl8pPr marL="0" marR="0" indent="0" algn="l" defTabSz="9144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8pPr>
      <a:lvl9pPr marL="0" marR="0" indent="0" algn="l" defTabSz="9144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9pPr>
    </p:titleStyle>
    <p:bodyStyle>
      <a:lvl1pPr marL="228600" marR="0" indent="-228600" algn="l" defTabSz="91440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1pPr>
      <a:lvl2pPr marL="723900" marR="0" indent="-266700" algn="l" defTabSz="91440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2pPr>
      <a:lvl3pPr marL="1234440" marR="0" indent="-320040" algn="l" defTabSz="91440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3pPr>
      <a:lvl4pPr marL="1727200" marR="0" indent="-355600" algn="l" defTabSz="91440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4pPr>
      <a:lvl5pPr marL="2184400" marR="0" indent="-355600" algn="l" defTabSz="91440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5pPr>
      <a:lvl6pPr marL="2641600" marR="0" indent="-355600" algn="l" defTabSz="91440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6pPr>
      <a:lvl7pPr marL="3098800" marR="0" indent="-355600" algn="l" defTabSz="91440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7pPr>
      <a:lvl8pPr marL="3556000" marR="0" indent="-355600" algn="l" defTabSz="91440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8pPr>
      <a:lvl9pPr marL="4013200" marR="0" indent="-355600" algn="l" defTabSz="91440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9pPr>
    </p:bodyStyle>
    <p:otherStyle>
      <a:lvl1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0" marR="0" indent="457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0" marR="0" indent="9144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0" marR="0" indent="13716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0" marR="0" indent="18288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0" marR="0" indent="22860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0" marR="0" indent="2743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0" marR="0" indent="3199765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0" marR="0" indent="3656965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133;p25"/>
          <p:cNvSpPr txBox="1">
            <a:spLocks noGrp="1"/>
          </p:cNvSpPr>
          <p:nvPr>
            <p:ph type="ctrTitle" idx="4294967295"/>
          </p:nvPr>
        </p:nvSpPr>
        <p:spPr>
          <a:xfrm>
            <a:off x="550891" y="2160892"/>
            <a:ext cx="7907686" cy="2536216"/>
          </a:xfrm>
          <a:prstGeom prst="rect">
            <a:avLst/>
          </a:prstGeom>
        </p:spPr>
        <p:txBody>
          <a:bodyPr lIns="121899" tIns="121899" rIns="121899" bIns="121899" anchor="t">
            <a:normAutofit/>
          </a:bodyPr>
          <a:lstStyle/>
          <a:p>
            <a:pPr defTabSz="1219200">
              <a:lnSpc>
                <a:spcPct val="100000"/>
              </a:lnSpc>
              <a:defRPr sz="5000">
                <a:solidFill>
                  <a:srgbClr val="FFFFF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pPr>
            <a:r>
              <a:rPr lang="zh-CN" altLang="en-US" dirty="0"/>
              <a:t>阿里商旅</a:t>
            </a:r>
            <a:br>
              <a:rPr dirty="0"/>
            </a:br>
            <a:r>
              <a:rPr lang="zh-CN" altLang="en-US" dirty="0"/>
              <a:t>员工操作手册</a:t>
            </a:r>
            <a:r>
              <a:rPr lang="en-US" altLang="zh-CN" dirty="0"/>
              <a:t>-APP</a:t>
            </a:r>
            <a:r>
              <a:rPr lang="zh-CN" altLang="en-US" dirty="0"/>
              <a:t>版</a:t>
            </a:r>
            <a:endParaRPr dirty="0"/>
          </a:p>
        </p:txBody>
      </p:sp>
      <p:sp>
        <p:nvSpPr>
          <p:cNvPr id="215" name="阿里商旅/花名"/>
          <p:cNvSpPr txBox="1"/>
          <p:nvPr/>
        </p:nvSpPr>
        <p:spPr>
          <a:xfrm>
            <a:off x="716279" y="5054229"/>
            <a:ext cx="1339850" cy="489585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 sz="2400">
                <a:solidFill>
                  <a:srgbClr val="FFFFFF"/>
                </a:solidFill>
                <a:latin typeface="Alibaba-PuHuiTi-M"/>
                <a:ea typeface="Alibaba-PuHuiTi-M"/>
                <a:cs typeface="Alibaba-PuHuiTi-M"/>
                <a:sym typeface="Alibaba-PuHuiTi-M"/>
              </a:defRPr>
            </a:lvl1pPr>
          </a:lstStyle>
          <a:p>
            <a:r>
              <a:rPr dirty="0" err="1"/>
              <a:t>阿里商旅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机票退票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067741" y="1194498"/>
            <a:ext cx="2134363" cy="414077"/>
            <a:chOff x="10112445" y="35595"/>
            <a:chExt cx="1425357" cy="414077"/>
          </a:xfrm>
          <a:solidFill>
            <a:srgbClr val="089FF7"/>
          </a:solidFill>
        </p:grpSpPr>
        <p:sp>
          <p:nvSpPr>
            <p:cNvPr id="19" name="箭头: V 形 18"/>
            <p:cNvSpPr/>
            <p:nvPr/>
          </p:nvSpPr>
          <p:spPr>
            <a:xfrm>
              <a:off x="10112445" y="35595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箭头: V 形 6"/>
            <p:cNvSpPr txBox="1"/>
            <p:nvPr/>
          </p:nvSpPr>
          <p:spPr>
            <a:xfrm>
              <a:off x="10319484" y="35595"/>
              <a:ext cx="1011280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点击‘确认退票’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296816" y="1190512"/>
            <a:ext cx="2082673" cy="414077"/>
            <a:chOff x="12580263" y="85202"/>
            <a:chExt cx="1433455" cy="414077"/>
          </a:xfrm>
          <a:solidFill>
            <a:srgbClr val="089FF7"/>
          </a:solidFill>
        </p:grpSpPr>
        <p:sp>
          <p:nvSpPr>
            <p:cNvPr id="25" name="箭头: V 形 24"/>
            <p:cNvSpPr/>
            <p:nvPr/>
          </p:nvSpPr>
          <p:spPr>
            <a:xfrm>
              <a:off x="12580263" y="85202"/>
              <a:ext cx="1433455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箭头: V 形 10"/>
            <p:cNvSpPr txBox="1"/>
            <p:nvPr/>
          </p:nvSpPr>
          <p:spPr>
            <a:xfrm>
              <a:off x="12787302" y="85202"/>
              <a:ext cx="1011280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退票进度展示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580120" y="1197069"/>
            <a:ext cx="2252083" cy="415363"/>
            <a:chOff x="12580263" y="85202"/>
            <a:chExt cx="1425357" cy="414077"/>
          </a:xfrm>
          <a:solidFill>
            <a:srgbClr val="089FF7"/>
          </a:solidFill>
        </p:grpSpPr>
        <p:sp>
          <p:nvSpPr>
            <p:cNvPr id="28" name="箭头: V 形 27"/>
            <p:cNvSpPr/>
            <p:nvPr/>
          </p:nvSpPr>
          <p:spPr>
            <a:xfrm>
              <a:off x="12580263" y="85202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箭头: V 形 10"/>
            <p:cNvSpPr txBox="1"/>
            <p:nvPr/>
          </p:nvSpPr>
          <p:spPr>
            <a:xfrm>
              <a:off x="12787302" y="85202"/>
              <a:ext cx="1011280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退票成功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14166" y="1197069"/>
            <a:ext cx="2214106" cy="414077"/>
            <a:chOff x="5410193" y="5272"/>
            <a:chExt cx="1425357" cy="414077"/>
          </a:xfrm>
          <a:solidFill>
            <a:srgbClr val="089FF7"/>
          </a:solidFill>
        </p:grpSpPr>
        <p:sp>
          <p:nvSpPr>
            <p:cNvPr id="16" name="箭头: V 形 15"/>
            <p:cNvSpPr/>
            <p:nvPr/>
          </p:nvSpPr>
          <p:spPr>
            <a:xfrm>
              <a:off x="5410193" y="5272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箭头: V 形 4"/>
            <p:cNvSpPr txBox="1"/>
            <p:nvPr/>
          </p:nvSpPr>
          <p:spPr>
            <a:xfrm>
              <a:off x="5622731" y="5272"/>
              <a:ext cx="1022909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6350" rIns="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选择退票原因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781547" y="1181610"/>
            <a:ext cx="2161757" cy="414077"/>
            <a:chOff x="7672856" y="42601"/>
            <a:chExt cx="1425357" cy="414077"/>
          </a:xfrm>
          <a:solidFill>
            <a:srgbClr val="089FF7"/>
          </a:solidFill>
        </p:grpSpPr>
        <p:sp>
          <p:nvSpPr>
            <p:cNvPr id="22" name="箭头: V 形 21"/>
            <p:cNvSpPr/>
            <p:nvPr/>
          </p:nvSpPr>
          <p:spPr>
            <a:xfrm>
              <a:off x="7672856" y="42601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箭头: V 形 8"/>
            <p:cNvSpPr txBox="1"/>
            <p:nvPr/>
          </p:nvSpPr>
          <p:spPr>
            <a:xfrm>
              <a:off x="7879895" y="42601"/>
              <a:ext cx="1011280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确认退票信息后，点击‘申请退票’</a:t>
              </a: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85" y="1766408"/>
            <a:ext cx="2254287" cy="440242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125" y="1766408"/>
            <a:ext cx="2252084" cy="440242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5103" y="1766408"/>
            <a:ext cx="2137001" cy="440242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6815" y="1766408"/>
            <a:ext cx="2137001" cy="440242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8527" y="1766407"/>
            <a:ext cx="2303676" cy="439655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机票改签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233774" y="1247764"/>
            <a:ext cx="2005989" cy="414077"/>
            <a:chOff x="10112445" y="35595"/>
            <a:chExt cx="1425357" cy="414077"/>
          </a:xfrm>
          <a:solidFill>
            <a:srgbClr val="089FF7"/>
          </a:solidFill>
        </p:grpSpPr>
        <p:sp>
          <p:nvSpPr>
            <p:cNvPr id="19" name="箭头: V 形 18"/>
            <p:cNvSpPr/>
            <p:nvPr/>
          </p:nvSpPr>
          <p:spPr>
            <a:xfrm>
              <a:off x="10112445" y="35595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箭头: V 形 6"/>
            <p:cNvSpPr txBox="1"/>
            <p:nvPr/>
          </p:nvSpPr>
          <p:spPr>
            <a:xfrm>
              <a:off x="10319484" y="35595"/>
              <a:ext cx="1011280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找到要退票的机票订单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462849" y="1243778"/>
            <a:ext cx="2082673" cy="414077"/>
            <a:chOff x="12580263" y="85202"/>
            <a:chExt cx="1433455" cy="414077"/>
          </a:xfrm>
          <a:solidFill>
            <a:srgbClr val="089FF7"/>
          </a:solidFill>
        </p:grpSpPr>
        <p:sp>
          <p:nvSpPr>
            <p:cNvPr id="25" name="箭头: V 形 24"/>
            <p:cNvSpPr/>
            <p:nvPr/>
          </p:nvSpPr>
          <p:spPr>
            <a:xfrm>
              <a:off x="12580263" y="85202"/>
              <a:ext cx="1433455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箭头: V 形 10"/>
            <p:cNvSpPr txBox="1"/>
            <p:nvPr/>
          </p:nvSpPr>
          <p:spPr>
            <a:xfrm>
              <a:off x="12787302" y="85202"/>
              <a:ext cx="1011280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点击‘我要改签’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580199" y="1250335"/>
            <a:ext cx="2252084" cy="4977824"/>
            <a:chOff x="816747" y="1197071"/>
            <a:chExt cx="2252084" cy="4977824"/>
          </a:xfrm>
        </p:grpSpPr>
        <p:grpSp>
          <p:nvGrpSpPr>
            <p:cNvPr id="15" name="组合 14"/>
            <p:cNvGrpSpPr/>
            <p:nvPr/>
          </p:nvGrpSpPr>
          <p:grpSpPr>
            <a:xfrm>
              <a:off x="816747" y="1197071"/>
              <a:ext cx="2214106" cy="414077"/>
              <a:chOff x="5410193" y="5272"/>
              <a:chExt cx="1425357" cy="414077"/>
            </a:xfrm>
            <a:solidFill>
              <a:srgbClr val="089FF7"/>
            </a:solidFill>
          </p:grpSpPr>
          <p:sp>
            <p:nvSpPr>
              <p:cNvPr id="16" name="箭头: V 形 15"/>
              <p:cNvSpPr/>
              <p:nvPr/>
            </p:nvSpPr>
            <p:spPr>
              <a:xfrm>
                <a:off x="5410193" y="5272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箭头: V 形 4"/>
              <p:cNvSpPr txBox="1"/>
              <p:nvPr/>
            </p:nvSpPr>
            <p:spPr>
              <a:xfrm>
                <a:off x="5622731" y="5272"/>
                <a:ext cx="1022909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marL="0" lvl="0" indent="0" algn="ctr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400" b="1" kern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进入阿里商旅，右下角点‘我的’</a:t>
                </a:r>
              </a:p>
            </p:txBody>
          </p:sp>
        </p:grp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6747" y="1772470"/>
              <a:ext cx="2252084" cy="4402425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3947580" y="1234876"/>
            <a:ext cx="2161757" cy="4993284"/>
            <a:chOff x="2913941" y="1181610"/>
            <a:chExt cx="2161757" cy="4993284"/>
          </a:xfrm>
        </p:grpSpPr>
        <p:grpSp>
          <p:nvGrpSpPr>
            <p:cNvPr id="21" name="组合 20"/>
            <p:cNvGrpSpPr/>
            <p:nvPr/>
          </p:nvGrpSpPr>
          <p:grpSpPr>
            <a:xfrm>
              <a:off x="2913941" y="1181610"/>
              <a:ext cx="2161757" cy="414077"/>
              <a:chOff x="7672856" y="42601"/>
              <a:chExt cx="1425357" cy="414077"/>
            </a:xfrm>
            <a:solidFill>
              <a:srgbClr val="089FF7"/>
            </a:solidFill>
          </p:grpSpPr>
          <p:sp>
            <p:nvSpPr>
              <p:cNvPr id="22" name="箭头: V 形 21"/>
              <p:cNvSpPr/>
              <p:nvPr/>
            </p:nvSpPr>
            <p:spPr>
              <a:xfrm>
                <a:off x="7672856" y="42601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箭头: V 形 8"/>
              <p:cNvSpPr txBox="1"/>
              <p:nvPr/>
            </p:nvSpPr>
            <p:spPr>
              <a:xfrm>
                <a:off x="7879895" y="42601"/>
                <a:ext cx="1011280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400" b="1" kern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点击‘机票订单’</a:t>
                </a:r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13941" y="1772469"/>
              <a:ext cx="2161757" cy="4402425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1232" y="1825734"/>
            <a:ext cx="2091256" cy="44024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6558" y="1819017"/>
            <a:ext cx="2161757" cy="440242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机票改签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281309" y="1179313"/>
            <a:ext cx="2214106" cy="414077"/>
            <a:chOff x="5410193" y="5272"/>
            <a:chExt cx="1425357" cy="414077"/>
          </a:xfrm>
          <a:solidFill>
            <a:srgbClr val="089FF7"/>
          </a:solidFill>
        </p:grpSpPr>
        <p:sp>
          <p:nvSpPr>
            <p:cNvPr id="16" name="箭头: V 形 15"/>
            <p:cNvSpPr/>
            <p:nvPr/>
          </p:nvSpPr>
          <p:spPr>
            <a:xfrm>
              <a:off x="5410193" y="5272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箭头: V 形 4"/>
            <p:cNvSpPr txBox="1"/>
            <p:nvPr/>
          </p:nvSpPr>
          <p:spPr>
            <a:xfrm>
              <a:off x="5562672" y="5272"/>
              <a:ext cx="1120490" cy="414020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6350" rIns="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点击需要改签的日期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778409" y="1163853"/>
            <a:ext cx="2161757" cy="414077"/>
            <a:chOff x="7672856" y="42601"/>
            <a:chExt cx="1425357" cy="414077"/>
          </a:xfrm>
          <a:solidFill>
            <a:srgbClr val="089FF7"/>
          </a:solidFill>
        </p:grpSpPr>
        <p:sp>
          <p:nvSpPr>
            <p:cNvPr id="22" name="箭头: V 形 21"/>
            <p:cNvSpPr/>
            <p:nvPr/>
          </p:nvSpPr>
          <p:spPr>
            <a:xfrm>
              <a:off x="7672856" y="42601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箭头: V 形 8"/>
            <p:cNvSpPr txBox="1"/>
            <p:nvPr/>
          </p:nvSpPr>
          <p:spPr>
            <a:xfrm>
              <a:off x="7879895" y="42601"/>
              <a:ext cx="1011280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选择需要的航班</a:t>
              </a: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419" y="1757837"/>
            <a:ext cx="2252083" cy="4409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280" y="1745810"/>
            <a:ext cx="2297135" cy="4402422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6215813" y="1163853"/>
            <a:ext cx="2400468" cy="4999999"/>
            <a:chOff x="5482123" y="1176742"/>
            <a:chExt cx="2400468" cy="4973674"/>
          </a:xfrm>
        </p:grpSpPr>
        <p:grpSp>
          <p:nvGrpSpPr>
            <p:cNvPr id="18" name="组合 17"/>
            <p:cNvGrpSpPr/>
            <p:nvPr/>
          </p:nvGrpSpPr>
          <p:grpSpPr>
            <a:xfrm>
              <a:off x="5482123" y="1176742"/>
              <a:ext cx="2400468" cy="414077"/>
              <a:chOff x="10112445" y="35595"/>
              <a:chExt cx="1425357" cy="414077"/>
            </a:xfrm>
            <a:solidFill>
              <a:srgbClr val="089FF7"/>
            </a:solidFill>
          </p:grpSpPr>
          <p:sp>
            <p:nvSpPr>
              <p:cNvPr id="19" name="箭头: V 形 18"/>
              <p:cNvSpPr/>
              <p:nvPr/>
            </p:nvSpPr>
            <p:spPr>
              <a:xfrm>
                <a:off x="10112445" y="35595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箭头: V 形 6"/>
              <p:cNvSpPr txBox="1"/>
              <p:nvPr/>
            </p:nvSpPr>
            <p:spPr>
              <a:xfrm>
                <a:off x="10319484" y="35595"/>
                <a:ext cx="1011280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400" b="1" kern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选择改签原因</a:t>
                </a:r>
              </a:p>
            </p:txBody>
          </p:sp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3393" y="1767599"/>
              <a:ext cx="2379198" cy="4382817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8860862" y="1163854"/>
            <a:ext cx="2431534" cy="4967812"/>
            <a:chOff x="7680132" y="1172756"/>
            <a:chExt cx="2431534" cy="4967812"/>
          </a:xfrm>
        </p:grpSpPr>
        <p:grpSp>
          <p:nvGrpSpPr>
            <p:cNvPr id="24" name="组合 23"/>
            <p:cNvGrpSpPr/>
            <p:nvPr/>
          </p:nvGrpSpPr>
          <p:grpSpPr>
            <a:xfrm>
              <a:off x="7711198" y="1172756"/>
              <a:ext cx="2400468" cy="414077"/>
              <a:chOff x="12580263" y="85202"/>
              <a:chExt cx="1433455" cy="414077"/>
            </a:xfrm>
            <a:solidFill>
              <a:srgbClr val="089FF7"/>
            </a:solidFill>
          </p:grpSpPr>
          <p:sp>
            <p:nvSpPr>
              <p:cNvPr id="25" name="箭头: V 形 24"/>
              <p:cNvSpPr/>
              <p:nvPr/>
            </p:nvSpPr>
            <p:spPr>
              <a:xfrm>
                <a:off x="12580263" y="85202"/>
                <a:ext cx="1433455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6" name="箭头: V 形 10"/>
              <p:cNvSpPr txBox="1"/>
              <p:nvPr/>
            </p:nvSpPr>
            <p:spPr>
              <a:xfrm>
                <a:off x="12787302" y="85202"/>
                <a:ext cx="1011280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400" b="1" kern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确认改签无误后，点击‘提交申请’</a:t>
                </a:r>
              </a:p>
            </p:txBody>
          </p:sp>
        </p:grp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80132" y="1754712"/>
              <a:ext cx="2431533" cy="4385856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g2.png" descr="b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511" y="-946150"/>
            <a:ext cx="9431301" cy="87503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0" name="输入中间隔页主标题"/>
          <p:cNvSpPr txBox="1"/>
          <p:nvPr/>
        </p:nvSpPr>
        <p:spPr>
          <a:xfrm>
            <a:off x="814051" y="2868441"/>
            <a:ext cx="3921973" cy="61555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defRPr sz="3200">
                <a:latin typeface="Alibaba-PuHuiTi-M"/>
                <a:ea typeface="Alibaba-PuHuiTi-M"/>
                <a:cs typeface="Alibaba-PuHuiTi-M"/>
                <a:sym typeface="Alibaba-PuHuiTi-M"/>
              </a:defRPr>
            </a:lvl1pPr>
          </a:lstStyle>
          <a:p>
            <a:r>
              <a:rPr lang="zh-CN" altLang="en-US" dirty="0"/>
              <a:t>酒店类目操作流程</a:t>
            </a:r>
            <a:endParaRPr dirty="0"/>
          </a:p>
        </p:txBody>
      </p:sp>
      <p:sp>
        <p:nvSpPr>
          <p:cNvPr id="231" name="01"/>
          <p:cNvSpPr txBox="1"/>
          <p:nvPr/>
        </p:nvSpPr>
        <p:spPr>
          <a:xfrm>
            <a:off x="810699" y="1527763"/>
            <a:ext cx="1161855" cy="1354215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 sz="8000">
                <a:solidFill>
                  <a:srgbClr val="006BF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/>
              <a:t>0</a:t>
            </a:r>
            <a:r>
              <a:rPr lang="en-US" altLang="zh-CN" dirty="0"/>
              <a:t>4</a:t>
            </a:r>
            <a:endParaRPr dirty="0"/>
          </a:p>
        </p:txBody>
      </p:sp>
      <p:sp>
        <p:nvSpPr>
          <p:cNvPr id="232" name="在此输入你的内容，根据你的内容做文案调整，输入你的内容根据你的内容做文案调整。"/>
          <p:cNvSpPr txBox="1"/>
          <p:nvPr/>
        </p:nvSpPr>
        <p:spPr>
          <a:xfrm>
            <a:off x="812102" y="3654253"/>
            <a:ext cx="4665030" cy="1482199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lnSpc>
                <a:spcPct val="150000"/>
              </a:lnSpc>
              <a:defRPr sz="1200">
                <a:solidFill>
                  <a:srgbClr val="535353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/>
              <a:t>酒店预订</a:t>
            </a:r>
            <a:endParaRPr lang="en-US" altLang="zh-CN" dirty="0"/>
          </a:p>
          <a:p>
            <a:r>
              <a:rPr lang="zh-CN" altLang="en-US" dirty="0"/>
              <a:t>酒店超标预订</a:t>
            </a:r>
            <a:endParaRPr lang="en-US" altLang="zh-CN" dirty="0"/>
          </a:p>
          <a:p>
            <a:r>
              <a:rPr lang="zh-CN" altLang="en-US" dirty="0"/>
              <a:t>酒店超标预订</a:t>
            </a:r>
            <a:r>
              <a:rPr lang="en-US" altLang="zh-CN" dirty="0"/>
              <a:t>-</a:t>
            </a:r>
            <a:r>
              <a:rPr lang="zh-CN" altLang="en-US" dirty="0"/>
              <a:t>超标部分开票</a:t>
            </a:r>
            <a:endParaRPr lang="en-US" altLang="zh-CN" dirty="0"/>
          </a:p>
          <a:p>
            <a:r>
              <a:rPr lang="zh-CN" altLang="en-US" dirty="0"/>
              <a:t>酒店退订</a:t>
            </a:r>
            <a:endParaRPr lang="en-US" altLang="zh-CN" dirty="0"/>
          </a:p>
          <a:p>
            <a:r>
              <a:rPr lang="zh-CN" altLang="en-US" dirty="0"/>
              <a:t>酒店合住</a:t>
            </a:r>
            <a:endParaRPr lang="en-US" altLang="zh-CN" dirty="0"/>
          </a:p>
        </p:txBody>
      </p:sp>
      <p:pic>
        <p:nvPicPr>
          <p:cNvPr id="233" name="图片 3" descr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187" y="249399"/>
            <a:ext cx="1455442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1895736" cy="499281"/>
          </a:xfrm>
          <a:prstGeom prst="rect">
            <a:avLst/>
          </a:prstGeom>
          <a:ln w="12700">
            <a:miter lim="400000"/>
          </a:ln>
        </p:spPr>
        <p:txBody>
          <a:bodyPr wrap="square"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酒店预订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2375651" y="1315563"/>
            <a:ext cx="8097395" cy="455311"/>
            <a:chOff x="1970817" y="1449844"/>
            <a:chExt cx="7897232" cy="426137"/>
          </a:xfrm>
        </p:grpSpPr>
        <p:grpSp>
          <p:nvGrpSpPr>
            <p:cNvPr id="16" name="组合 15"/>
            <p:cNvGrpSpPr/>
            <p:nvPr/>
          </p:nvGrpSpPr>
          <p:grpSpPr>
            <a:xfrm>
              <a:off x="3934178" y="1452237"/>
              <a:ext cx="3973621" cy="423586"/>
              <a:chOff x="10112444" y="26086"/>
              <a:chExt cx="2955369" cy="423586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112444" y="35595"/>
                <a:ext cx="2955369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216541" y="26086"/>
                <a:ext cx="2652163" cy="414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选择对应行程订酒店，若多个行程点击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向右箭头</a:t>
                </a:r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更换行程、确认入住人</a:t>
                </a:r>
                <a:r>
                  <a:rPr lang="en-US" altLang="zh-CN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合住人后进行预订</a:t>
                </a: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7951595" y="1461746"/>
              <a:ext cx="1916454" cy="414235"/>
              <a:chOff x="12580263" y="85202"/>
              <a:chExt cx="1425357" cy="414235"/>
            </a:xfrm>
            <a:solidFill>
              <a:srgbClr val="089FF7"/>
            </a:solidFill>
          </p:grpSpPr>
          <p:sp>
            <p:nvSpPr>
              <p:cNvPr id="26" name="箭头: V 形 25"/>
              <p:cNvSpPr/>
              <p:nvPr/>
            </p:nvSpPr>
            <p:spPr>
              <a:xfrm>
                <a:off x="12580263" y="85202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箭头: V 形 10"/>
              <p:cNvSpPr txBox="1"/>
              <p:nvPr/>
            </p:nvSpPr>
            <p:spPr>
              <a:xfrm>
                <a:off x="12674226" y="85202"/>
                <a:ext cx="1131706" cy="414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点击‘搜索酒店’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970817" y="1449844"/>
              <a:ext cx="1919567" cy="416612"/>
              <a:chOff x="5410193" y="5272"/>
              <a:chExt cx="1425357" cy="414342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410193" y="5272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596895" y="5272"/>
                <a:ext cx="1143667" cy="414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申请单通过后</a:t>
                </a:r>
              </a:p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点击‘酒店’进入</a:t>
                </a: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065" y="1923774"/>
            <a:ext cx="1961600" cy="429947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570" y="1923773"/>
            <a:ext cx="1961600" cy="429947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714" y="1923773"/>
            <a:ext cx="2064399" cy="42927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8018" y="1923773"/>
            <a:ext cx="1961600" cy="429947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酒店预订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48946" y="1315565"/>
            <a:ext cx="12075916" cy="532766"/>
            <a:chOff x="433" y="1449844"/>
            <a:chExt cx="11058121" cy="498629"/>
          </a:xfrm>
        </p:grpSpPr>
        <p:grpSp>
          <p:nvGrpSpPr>
            <p:cNvPr id="10" name="组合 9"/>
            <p:cNvGrpSpPr/>
            <p:nvPr/>
          </p:nvGrpSpPr>
          <p:grpSpPr>
            <a:xfrm>
              <a:off x="433" y="1461746"/>
              <a:ext cx="1684050" cy="414235"/>
              <a:chOff x="5259846" y="5272"/>
              <a:chExt cx="1365579" cy="414235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5259846" y="5272"/>
                <a:ext cx="1365579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358393" y="5272"/>
                <a:ext cx="1210854" cy="414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选择需要入住的酒店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743428" y="1461746"/>
              <a:ext cx="3626171" cy="415424"/>
              <a:chOff x="9970574" y="35595"/>
              <a:chExt cx="2696954" cy="415424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9970574" y="35595"/>
                <a:ext cx="2696954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092532" y="36784"/>
                <a:ext cx="2435695" cy="414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信用住酒店：离店后支付；</a:t>
                </a:r>
              </a:p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非信用住酒店：需要先支付</a:t>
                </a: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7432383" y="1461746"/>
              <a:ext cx="3626171" cy="414077"/>
              <a:chOff x="12194101" y="85202"/>
              <a:chExt cx="2696954" cy="414077"/>
            </a:xfrm>
            <a:solidFill>
              <a:srgbClr val="089FF7"/>
            </a:solidFill>
          </p:grpSpPr>
          <p:sp>
            <p:nvSpPr>
              <p:cNvPr id="26" name="箭头: V 形 25"/>
              <p:cNvSpPr/>
              <p:nvPr/>
            </p:nvSpPr>
            <p:spPr>
              <a:xfrm>
                <a:off x="12194101" y="85202"/>
                <a:ext cx="2696954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箭头: V 形 10"/>
              <p:cNvSpPr txBox="1"/>
              <p:nvPr/>
            </p:nvSpPr>
            <p:spPr>
              <a:xfrm>
                <a:off x="12459371" y="85202"/>
                <a:ext cx="2270883" cy="4140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支付后，等待商家确认房态，显示‘已确认’代表预订成功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835636" y="1449844"/>
              <a:ext cx="1927658" cy="498629"/>
              <a:chOff x="5309817" y="5272"/>
              <a:chExt cx="1431365" cy="495911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309817" y="5272"/>
                <a:ext cx="1390083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563737" y="86841"/>
                <a:ext cx="1177445" cy="414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进入酒店详情页</a:t>
                </a:r>
              </a:p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选择需要的房型</a:t>
                </a:r>
                <a:endParaRPr lang="en-US" altLang="zh-CN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0"/>
                <a:endParaRPr lang="en-US" altLang="zh-CN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063" y="1914893"/>
            <a:ext cx="2044367" cy="429947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018" y="1913310"/>
            <a:ext cx="2018027" cy="429947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452" y="1914893"/>
            <a:ext cx="1945094" cy="429947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46" y="1914893"/>
            <a:ext cx="1965095" cy="429947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4171" y="1913310"/>
            <a:ext cx="2018027" cy="429947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0670" y="1913310"/>
            <a:ext cx="1917307" cy="429947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酒店超标预订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766933" y="1315565"/>
            <a:ext cx="10603028" cy="464201"/>
            <a:chOff x="435" y="1449844"/>
            <a:chExt cx="10210881" cy="434457"/>
          </a:xfrm>
        </p:grpSpPr>
        <p:grpSp>
          <p:nvGrpSpPr>
            <p:cNvPr id="10" name="组合 9"/>
            <p:cNvGrpSpPr/>
            <p:nvPr/>
          </p:nvGrpSpPr>
          <p:grpSpPr>
            <a:xfrm>
              <a:off x="435" y="1461746"/>
              <a:ext cx="1912962" cy="414077"/>
              <a:chOff x="5259845" y="5272"/>
              <a:chExt cx="1551201" cy="414077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5259845" y="5272"/>
                <a:ext cx="1551201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617232" y="5272"/>
                <a:ext cx="963988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酒店页面显示‘超出差标’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934176" y="1461746"/>
              <a:ext cx="2010050" cy="422555"/>
              <a:chOff x="10112444" y="35595"/>
              <a:chExt cx="1494969" cy="422555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112444" y="35595"/>
                <a:ext cx="1412802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159745" y="43915"/>
                <a:ext cx="1447668" cy="414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提交支付时分别显示企业支付和个人支付的金额</a:t>
                </a: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8002994" y="1461746"/>
              <a:ext cx="2208322" cy="414077"/>
              <a:chOff x="12618491" y="85202"/>
              <a:chExt cx="1642433" cy="414077"/>
            </a:xfrm>
            <a:solidFill>
              <a:srgbClr val="089FF7"/>
            </a:solidFill>
          </p:grpSpPr>
          <p:sp>
            <p:nvSpPr>
              <p:cNvPr id="26" name="箭头: V 形 25"/>
              <p:cNvSpPr/>
              <p:nvPr/>
            </p:nvSpPr>
            <p:spPr>
              <a:xfrm>
                <a:off x="12618491" y="85202"/>
                <a:ext cx="1642433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箭头: V 形 10"/>
              <p:cNvSpPr txBox="1"/>
              <p:nvPr/>
            </p:nvSpPr>
            <p:spPr>
              <a:xfrm>
                <a:off x="12787302" y="85202"/>
                <a:ext cx="1299430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支付完成后，等待商家确认房态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970817" y="1449844"/>
              <a:ext cx="1919567" cy="416612"/>
              <a:chOff x="5410193" y="5272"/>
              <a:chExt cx="1425357" cy="414342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410193" y="5272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469677" y="5272"/>
                <a:ext cx="1343607" cy="414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酒店详情页提示‘超标需个人支付的金额’</a:t>
                </a: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776" y="1923773"/>
            <a:ext cx="1969180" cy="429947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836" y="1922190"/>
            <a:ext cx="1961601" cy="42927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32" y="1915457"/>
            <a:ext cx="2064399" cy="429947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5317" y="1922190"/>
            <a:ext cx="2126989" cy="4292740"/>
          </a:xfrm>
          <a:prstGeom prst="rect">
            <a:avLst/>
          </a:prstGeom>
        </p:spPr>
      </p:pic>
      <p:sp>
        <p:nvSpPr>
          <p:cNvPr id="31" name="箭头: V 形 30"/>
          <p:cNvSpPr/>
          <p:nvPr/>
        </p:nvSpPr>
        <p:spPr>
          <a:xfrm>
            <a:off x="6900599" y="1337154"/>
            <a:ext cx="212698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7132739" y="1337154"/>
            <a:ext cx="1676886" cy="442426"/>
          </a:xfrm>
          <a:prstGeom prst="rect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确认个人支付金额的付款账号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5667" y="1915457"/>
            <a:ext cx="2264295" cy="429274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酒店超标预订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超标部分开票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868532" y="1315565"/>
            <a:ext cx="6057341" cy="455311"/>
            <a:chOff x="435" y="1449844"/>
            <a:chExt cx="5833314" cy="426137"/>
          </a:xfrm>
        </p:grpSpPr>
        <p:grpSp>
          <p:nvGrpSpPr>
            <p:cNvPr id="10" name="组合 9"/>
            <p:cNvGrpSpPr/>
            <p:nvPr/>
          </p:nvGrpSpPr>
          <p:grpSpPr>
            <a:xfrm>
              <a:off x="435" y="1461746"/>
              <a:ext cx="1912962" cy="414077"/>
              <a:chOff x="5259845" y="5272"/>
              <a:chExt cx="1551201" cy="414077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5259845" y="5272"/>
                <a:ext cx="1551201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454340" y="5272"/>
                <a:ext cx="1126878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‘我的订单’内点击‘酒店订单’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934176" y="1461746"/>
              <a:ext cx="1899573" cy="414235"/>
              <a:chOff x="10112444" y="35595"/>
              <a:chExt cx="1412802" cy="414235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112444" y="35595"/>
                <a:ext cx="1412802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217051" y="35595"/>
                <a:ext cx="1185696" cy="414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点击‘发票</a:t>
                </a:r>
                <a:r>
                  <a:rPr lang="en-US" altLang="zh-CN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报销’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970817" y="1449844"/>
              <a:ext cx="1919567" cy="416346"/>
              <a:chOff x="5410193" y="5272"/>
              <a:chExt cx="1425357" cy="414077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410193" y="5272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617232" y="5272"/>
                <a:ext cx="1007866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点击需要开票的酒店订单</a:t>
                </a:r>
              </a:p>
            </p:txBody>
          </p:sp>
        </p:grpSp>
      </p:grpSp>
      <p:sp>
        <p:nvSpPr>
          <p:cNvPr id="31" name="箭头: V 形 30"/>
          <p:cNvSpPr/>
          <p:nvPr/>
        </p:nvSpPr>
        <p:spPr>
          <a:xfrm>
            <a:off x="7002198" y="1337154"/>
            <a:ext cx="430321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7012940" y="1337310"/>
            <a:ext cx="425958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根据实际开票类型选择，提交开票申请后</a:t>
            </a:r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电子发票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纸质专票，预计于离店后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3-5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个工作日提供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291" y="1910314"/>
            <a:ext cx="1921583" cy="429947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61" y="1910314"/>
            <a:ext cx="2187069" cy="429947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348" y="1910314"/>
            <a:ext cx="2020207" cy="429274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030" y="1910313"/>
            <a:ext cx="2126988" cy="4292739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6018" y="1910312"/>
            <a:ext cx="2126988" cy="429273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酒店提前离店</a:t>
            </a:r>
            <a:r>
              <a:rPr lang="en-US" altLang="zh-CN" dirty="0">
                <a:solidFill>
                  <a:schemeClr val="bg1"/>
                </a:solidFill>
              </a:rPr>
              <a:t>/</a:t>
            </a:r>
            <a:r>
              <a:rPr lang="zh-CN" altLang="en-US" dirty="0">
                <a:solidFill>
                  <a:schemeClr val="bg1"/>
                </a:solidFill>
              </a:rPr>
              <a:t>取消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759191" y="1297196"/>
            <a:ext cx="6847469" cy="463065"/>
            <a:chOff x="-25992" y="1442429"/>
            <a:chExt cx="6594219" cy="433394"/>
          </a:xfrm>
        </p:grpSpPr>
        <p:grpSp>
          <p:nvGrpSpPr>
            <p:cNvPr id="10" name="组合 9"/>
            <p:cNvGrpSpPr/>
            <p:nvPr/>
          </p:nvGrpSpPr>
          <p:grpSpPr>
            <a:xfrm>
              <a:off x="-25992" y="1461746"/>
              <a:ext cx="1912962" cy="414077"/>
              <a:chOff x="5238416" y="5272"/>
              <a:chExt cx="1551201" cy="414077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5238416" y="5272"/>
                <a:ext cx="1551201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454340" y="5272"/>
                <a:ext cx="1126878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‘我的订单’内点击‘提前离店’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4635315" y="1442429"/>
              <a:ext cx="1932912" cy="421492"/>
              <a:chOff x="10633916" y="16278"/>
              <a:chExt cx="1437598" cy="421492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633916" y="23693"/>
                <a:ext cx="1412802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zh-CN" altLang="en-US" dirty="0"/>
              </a:p>
            </p:txBody>
          </p:sp>
          <p:sp>
            <p:nvSpPr>
              <p:cNvPr id="18" name="箭头: V 形 6"/>
              <p:cNvSpPr txBox="1"/>
              <p:nvPr/>
            </p:nvSpPr>
            <p:spPr>
              <a:xfrm>
                <a:off x="10885818" y="16278"/>
                <a:ext cx="1185696" cy="414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人工服务介入处理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2437975" y="1449843"/>
              <a:ext cx="1919567" cy="424708"/>
              <a:chOff x="5757077" y="5271"/>
              <a:chExt cx="1425357" cy="422393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757077" y="13587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zh-CN" altLang="en-US" dirty="0"/>
              </a:p>
            </p:txBody>
          </p:sp>
          <p:sp>
            <p:nvSpPr>
              <p:cNvPr id="30" name="箭头: V 形 4"/>
              <p:cNvSpPr txBox="1"/>
              <p:nvPr/>
            </p:nvSpPr>
            <p:spPr>
              <a:xfrm>
                <a:off x="5928176" y="5271"/>
                <a:ext cx="1007866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点击需要协商的情况</a:t>
                </a:r>
              </a:p>
            </p:txBody>
          </p:sp>
        </p:grpSp>
      </p:grpSp>
      <p:sp>
        <p:nvSpPr>
          <p:cNvPr id="31" name="箭头: V 形 30"/>
          <p:cNvSpPr/>
          <p:nvPr/>
        </p:nvSpPr>
        <p:spPr>
          <a:xfrm>
            <a:off x="7641282" y="1305118"/>
            <a:ext cx="430321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7730055" y="1316307"/>
            <a:ext cx="425958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处理问题进行反馈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25E42B94-D513-4610-98F1-EEDE3BD4A57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6806" y="1907579"/>
            <a:ext cx="2228155" cy="468096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C8A4A95-47D6-4A6E-8D90-EB59FE323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93" y="1907579"/>
            <a:ext cx="2161763" cy="468096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CBA7A31-8DB0-4A9C-85EC-163528B0B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388" y="1907579"/>
            <a:ext cx="2323902" cy="4625177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09A895F4-D12A-4770-98C9-B00216961A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961" y="1907578"/>
            <a:ext cx="2351366" cy="462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1315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酒店合住</a:t>
            </a:r>
          </a:p>
        </p:txBody>
      </p:sp>
      <p:sp>
        <p:nvSpPr>
          <p:cNvPr id="31" name="箭头: V 形 30"/>
          <p:cNvSpPr/>
          <p:nvPr/>
        </p:nvSpPr>
        <p:spPr>
          <a:xfrm>
            <a:off x="5253181" y="1305118"/>
            <a:ext cx="430321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5341954" y="1316307"/>
            <a:ext cx="425958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勾选合住人预订</a:t>
            </a:r>
          </a:p>
        </p:txBody>
      </p:sp>
      <p:sp>
        <p:nvSpPr>
          <p:cNvPr id="21" name="箭头: V 形 20">
            <a:extLst>
              <a:ext uri="{FF2B5EF4-FFF2-40B4-BE49-F238E27FC236}">
                <a16:creationId xmlns:a16="http://schemas.microsoft.com/office/drawing/2014/main" id="{CC169831-82A1-4868-8251-0F0664ED6352}"/>
              </a:ext>
            </a:extLst>
          </p:cNvPr>
          <p:cNvSpPr/>
          <p:nvPr/>
        </p:nvSpPr>
        <p:spPr>
          <a:xfrm>
            <a:off x="1011143" y="1316307"/>
            <a:ext cx="430321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箭头: V 形 10">
            <a:extLst>
              <a:ext uri="{FF2B5EF4-FFF2-40B4-BE49-F238E27FC236}">
                <a16:creationId xmlns:a16="http://schemas.microsoft.com/office/drawing/2014/main" id="{27053DA0-FD0A-4C9C-BA6A-6467B9156206}"/>
              </a:ext>
            </a:extLst>
          </p:cNvPr>
          <p:cNvSpPr txBox="1"/>
          <p:nvPr/>
        </p:nvSpPr>
        <p:spPr>
          <a:xfrm>
            <a:off x="1099916" y="1327496"/>
            <a:ext cx="425958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选择同行人提交出差申请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5777CEA-A2BF-47A7-9372-EEDF54F6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781" y="1855432"/>
            <a:ext cx="2185849" cy="432668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B6B8FF2-4DEE-447E-AC38-06526E424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912" y="1855432"/>
            <a:ext cx="2073399" cy="4326681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48807B33-402A-47AE-8F86-1731F7F7FF43}"/>
              </a:ext>
            </a:extLst>
          </p:cNvPr>
          <p:cNvSpPr txBox="1"/>
          <p:nvPr/>
        </p:nvSpPr>
        <p:spPr>
          <a:xfrm>
            <a:off x="974550" y="995935"/>
            <a:ext cx="9050959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-apple-system"/>
              </a:rPr>
              <a:t>注：合住人必须有相应日期的出差审批单（或是出差审批单中的同行人），才能执行合住标准上浮</a:t>
            </a:r>
            <a:endParaRPr lang="zh-CN" altLang="en-US" sz="1200" dirty="0">
              <a:solidFill>
                <a:schemeClr val="bg1"/>
              </a:solidFill>
            </a:endParaRPr>
          </a:p>
          <a:p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4497601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g2.png" descr="b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511" y="-946150"/>
            <a:ext cx="9431301" cy="87503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0" name="输入中间隔页主标题"/>
          <p:cNvSpPr txBox="1"/>
          <p:nvPr/>
        </p:nvSpPr>
        <p:spPr>
          <a:xfrm>
            <a:off x="814051" y="2868441"/>
            <a:ext cx="3921973" cy="61555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defRPr sz="3200">
                <a:latin typeface="Alibaba-PuHuiTi-M"/>
                <a:ea typeface="Alibaba-PuHuiTi-M"/>
                <a:cs typeface="Alibaba-PuHuiTi-M"/>
                <a:sym typeface="Alibaba-PuHuiTi-M"/>
              </a:defRPr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下载与激活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1" name="01"/>
          <p:cNvSpPr txBox="1"/>
          <p:nvPr/>
        </p:nvSpPr>
        <p:spPr>
          <a:xfrm>
            <a:off x="810699" y="1527763"/>
            <a:ext cx="1356869" cy="1518921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 sz="8000">
                <a:solidFill>
                  <a:srgbClr val="006BF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t>01</a:t>
            </a:r>
          </a:p>
        </p:txBody>
      </p:sp>
      <p:sp>
        <p:nvSpPr>
          <p:cNvPr id="232" name="在此输入你的内容，根据你的内容做文案调整，输入你的内容根据你的内容做文案调整。"/>
          <p:cNvSpPr txBox="1"/>
          <p:nvPr/>
        </p:nvSpPr>
        <p:spPr>
          <a:xfrm>
            <a:off x="812102" y="3654253"/>
            <a:ext cx="4665030" cy="644470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lnSpc>
                <a:spcPct val="150000"/>
              </a:lnSpc>
              <a:defRPr sz="1200">
                <a:solidFill>
                  <a:srgbClr val="535353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员工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版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需要先下载“阿里商旅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首次登陆时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需要输入激活码激活企业账户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3" name="图片 3" descr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187" y="249399"/>
            <a:ext cx="1455442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7536828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g2.png" descr="b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511" y="-946150"/>
            <a:ext cx="9431301" cy="87503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0" name="输入中间隔页主标题"/>
          <p:cNvSpPr txBox="1"/>
          <p:nvPr/>
        </p:nvSpPr>
        <p:spPr>
          <a:xfrm>
            <a:off x="814051" y="2868441"/>
            <a:ext cx="3921973" cy="61555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defRPr sz="3200">
                <a:latin typeface="Alibaba-PuHuiTi-M"/>
                <a:ea typeface="Alibaba-PuHuiTi-M"/>
                <a:cs typeface="Alibaba-PuHuiTi-M"/>
                <a:sym typeface="Alibaba-PuHuiTi-M"/>
              </a:defRPr>
            </a:lvl1pPr>
          </a:lstStyle>
          <a:p>
            <a:r>
              <a:rPr lang="zh-CN" altLang="en-US" dirty="0"/>
              <a:t>火车类目操作流程</a:t>
            </a:r>
            <a:endParaRPr dirty="0"/>
          </a:p>
        </p:txBody>
      </p:sp>
      <p:sp>
        <p:nvSpPr>
          <p:cNvPr id="231" name="01"/>
          <p:cNvSpPr txBox="1"/>
          <p:nvPr/>
        </p:nvSpPr>
        <p:spPr>
          <a:xfrm>
            <a:off x="810699" y="1527763"/>
            <a:ext cx="1161855" cy="1354215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 sz="8000">
                <a:solidFill>
                  <a:srgbClr val="006BF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/>
              <a:t>0</a:t>
            </a:r>
            <a:r>
              <a:rPr lang="en-US" altLang="zh-CN" dirty="0"/>
              <a:t>5</a:t>
            </a:r>
            <a:endParaRPr dirty="0"/>
          </a:p>
        </p:txBody>
      </p:sp>
      <p:sp>
        <p:nvSpPr>
          <p:cNvPr id="232" name="在此输入你的内容，根据你的内容做文案调整，输入你的内容根据你的内容做文案调整。"/>
          <p:cNvSpPr txBox="1"/>
          <p:nvPr/>
        </p:nvSpPr>
        <p:spPr>
          <a:xfrm>
            <a:off x="812102" y="3654253"/>
            <a:ext cx="4665030" cy="92820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lnSpc>
                <a:spcPct val="150000"/>
              </a:lnSpc>
              <a:defRPr sz="1200">
                <a:solidFill>
                  <a:srgbClr val="535353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/>
              <a:t>火车票预订</a:t>
            </a:r>
            <a:endParaRPr lang="en-US" altLang="zh-CN" dirty="0"/>
          </a:p>
          <a:p>
            <a:r>
              <a:rPr lang="zh-CN" altLang="en-US" dirty="0"/>
              <a:t>火车票退票</a:t>
            </a:r>
            <a:endParaRPr lang="en-US" altLang="zh-CN" dirty="0"/>
          </a:p>
          <a:p>
            <a:r>
              <a:rPr lang="zh-CN" altLang="en-US" dirty="0"/>
              <a:t>火车票改签</a:t>
            </a:r>
            <a:endParaRPr dirty="0"/>
          </a:p>
        </p:txBody>
      </p:sp>
      <p:pic>
        <p:nvPicPr>
          <p:cNvPr id="233" name="图片 3" descr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187" y="249399"/>
            <a:ext cx="1455442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2579227" cy="499281"/>
          </a:xfrm>
          <a:prstGeom prst="rect">
            <a:avLst/>
          </a:prstGeom>
          <a:ln w="12700">
            <a:miter lim="400000"/>
          </a:ln>
        </p:spPr>
        <p:txBody>
          <a:bodyPr wrap="square"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火车票预订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2727594" y="1158545"/>
            <a:ext cx="4553849" cy="455311"/>
            <a:chOff x="1674486" y="1449844"/>
            <a:chExt cx="4554059" cy="426137"/>
          </a:xfrm>
        </p:grpSpPr>
        <p:grpSp>
          <p:nvGrpSpPr>
            <p:cNvPr id="16" name="组合 15"/>
            <p:cNvGrpSpPr/>
            <p:nvPr/>
          </p:nvGrpSpPr>
          <p:grpSpPr>
            <a:xfrm>
              <a:off x="3856068" y="1461746"/>
              <a:ext cx="2372477" cy="414235"/>
              <a:chOff x="10054350" y="35595"/>
              <a:chExt cx="1764523" cy="414235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054350" y="35595"/>
                <a:ext cx="1764523" cy="414077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222010" y="35595"/>
                <a:ext cx="1388397" cy="4142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选择对应行程订票，若多个行程点击</a:t>
                </a:r>
                <a:r>
                  <a:rPr lang="zh-CN" altLang="en-US" sz="14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向右箭头</a:t>
                </a:r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更换行程后进行预订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674486" y="1449844"/>
              <a:ext cx="2181588" cy="416346"/>
              <a:chOff x="5190154" y="5272"/>
              <a:chExt cx="1619918" cy="414077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190154" y="5272"/>
                <a:ext cx="1619918" cy="414077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455633" y="5272"/>
                <a:ext cx="1131464" cy="41407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申请单通过后，点击‘火车票’进入</a:t>
                </a: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037" y="1770913"/>
            <a:ext cx="2236882" cy="42927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561" y="1770913"/>
            <a:ext cx="2236882" cy="42927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085" y="1770913"/>
            <a:ext cx="2203024" cy="4292739"/>
          </a:xfrm>
          <a:prstGeom prst="rect">
            <a:avLst/>
          </a:prstGeom>
        </p:spPr>
      </p:pic>
      <p:sp>
        <p:nvSpPr>
          <p:cNvPr id="31" name="箭头: V 形 30"/>
          <p:cNvSpPr/>
          <p:nvPr/>
        </p:nvSpPr>
        <p:spPr>
          <a:xfrm>
            <a:off x="7397081" y="1171264"/>
            <a:ext cx="2155979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7754446" y="1171056"/>
            <a:ext cx="1617345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点击‘搜索火车票’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火车票预订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1146048" y="1218283"/>
            <a:ext cx="6924500" cy="470133"/>
            <a:chOff x="-514186" y="1449844"/>
            <a:chExt cx="6753333" cy="440009"/>
          </a:xfrm>
        </p:grpSpPr>
        <p:grpSp>
          <p:nvGrpSpPr>
            <p:cNvPr id="10" name="组合 9"/>
            <p:cNvGrpSpPr/>
            <p:nvPr/>
          </p:nvGrpSpPr>
          <p:grpSpPr>
            <a:xfrm>
              <a:off x="-514186" y="1461746"/>
              <a:ext cx="2076281" cy="428107"/>
              <a:chOff x="4842540" y="5272"/>
              <a:chExt cx="1683634" cy="428107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4842540" y="5272"/>
                <a:ext cx="1683634" cy="414077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148914" y="19302"/>
                <a:ext cx="1133762" cy="4140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点击选择出发日期和车次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856068" y="1461746"/>
              <a:ext cx="2383079" cy="414236"/>
              <a:chOff x="10054350" y="35595"/>
              <a:chExt cx="1772408" cy="414236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054350" y="35595"/>
                <a:ext cx="1764523" cy="414077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222010" y="35595"/>
                <a:ext cx="1604748" cy="4142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确认车次、乘车人及短信接收人后，点击‘企业支付’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610360" y="1449844"/>
              <a:ext cx="2137604" cy="425978"/>
              <a:chOff x="5142537" y="5272"/>
              <a:chExt cx="1587258" cy="423657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142537" y="5272"/>
                <a:ext cx="1587258" cy="414077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299771" y="14852"/>
                <a:ext cx="1145808" cy="4140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选择可预订席位后，点击‘预订’</a:t>
                </a:r>
              </a:p>
            </p:txBody>
          </p:sp>
        </p:grp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20" y="1915349"/>
            <a:ext cx="2128906" cy="429273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742" y="1915348"/>
            <a:ext cx="2203024" cy="429273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2405" y="1919925"/>
            <a:ext cx="2325990" cy="42971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5034" y="1924342"/>
            <a:ext cx="2123410" cy="4292740"/>
          </a:xfrm>
          <a:prstGeom prst="rect">
            <a:avLst/>
          </a:prstGeom>
        </p:spPr>
      </p:pic>
      <p:sp>
        <p:nvSpPr>
          <p:cNvPr id="26" name="箭头: V 形 25"/>
          <p:cNvSpPr/>
          <p:nvPr/>
        </p:nvSpPr>
        <p:spPr>
          <a:xfrm>
            <a:off x="8324689" y="1215438"/>
            <a:ext cx="2324100" cy="442595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箭头: V 形 10"/>
          <p:cNvSpPr txBox="1"/>
          <p:nvPr/>
        </p:nvSpPr>
        <p:spPr>
          <a:xfrm>
            <a:off x="8599644" y="1215438"/>
            <a:ext cx="184785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出票成功后，可查看候车点、车厢座位号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火车票退票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511160" y="1223200"/>
            <a:ext cx="6913630" cy="470552"/>
            <a:chOff x="-514186" y="1449844"/>
            <a:chExt cx="6742731" cy="440401"/>
          </a:xfrm>
        </p:grpSpPr>
        <p:grpSp>
          <p:nvGrpSpPr>
            <p:cNvPr id="10" name="组合 9"/>
            <p:cNvGrpSpPr/>
            <p:nvPr/>
          </p:nvGrpSpPr>
          <p:grpSpPr>
            <a:xfrm>
              <a:off x="-514186" y="1461746"/>
              <a:ext cx="2076281" cy="428499"/>
              <a:chOff x="4842540" y="5272"/>
              <a:chExt cx="1683634" cy="428499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4842540" y="5272"/>
                <a:ext cx="1683634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4993196" y="19535"/>
                <a:ext cx="1289615" cy="414236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‘我的订单’内点击‘火车票订单’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856068" y="1461746"/>
              <a:ext cx="2372477" cy="428375"/>
              <a:chOff x="10054350" y="35595"/>
              <a:chExt cx="1764523" cy="428375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054350" y="35595"/>
                <a:ext cx="1764523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494688" y="49734"/>
                <a:ext cx="1022543" cy="414236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点击‘退票’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610360" y="1449844"/>
              <a:ext cx="2137604" cy="425978"/>
              <a:chOff x="5142537" y="5272"/>
              <a:chExt cx="1587258" cy="423657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142537" y="5272"/>
                <a:ext cx="1587258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299771" y="14852"/>
                <a:ext cx="1145808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点击需要开票的酒店订单</a:t>
                </a:r>
              </a:p>
            </p:txBody>
          </p:sp>
        </p:grpSp>
      </p:grpSp>
      <p:sp>
        <p:nvSpPr>
          <p:cNvPr id="31" name="箭头: V 形 30"/>
          <p:cNvSpPr/>
          <p:nvPr/>
        </p:nvSpPr>
        <p:spPr>
          <a:xfrm>
            <a:off x="7424792" y="1235918"/>
            <a:ext cx="2155979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7602220" y="1246505"/>
            <a:ext cx="185674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确认信息和退票规则后，点击‘申请退票’</a:t>
            </a:r>
          </a:p>
        </p:txBody>
      </p:sp>
      <p:sp>
        <p:nvSpPr>
          <p:cNvPr id="26" name="箭头: V 形 25"/>
          <p:cNvSpPr/>
          <p:nvPr/>
        </p:nvSpPr>
        <p:spPr>
          <a:xfrm>
            <a:off x="9649800" y="1250907"/>
            <a:ext cx="2155979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箭头: V 形 10"/>
          <p:cNvSpPr txBox="1"/>
          <p:nvPr/>
        </p:nvSpPr>
        <p:spPr>
          <a:xfrm>
            <a:off x="9679305" y="1250950"/>
            <a:ext cx="225298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退票成功后，点击向右箭头可查看‘退款进度详情’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84" y="1831147"/>
            <a:ext cx="2207897" cy="42971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554" y="1831147"/>
            <a:ext cx="2191782" cy="42927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09" y="1831147"/>
            <a:ext cx="2343592" cy="42927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4125" y="1831147"/>
            <a:ext cx="2226645" cy="42927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2677" y="1831146"/>
            <a:ext cx="2191782" cy="429273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火车票改签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520397" y="1223200"/>
            <a:ext cx="6913630" cy="470133"/>
            <a:chOff x="-514186" y="1449844"/>
            <a:chExt cx="6742731" cy="440009"/>
          </a:xfrm>
        </p:grpSpPr>
        <p:grpSp>
          <p:nvGrpSpPr>
            <p:cNvPr id="10" name="组合 9"/>
            <p:cNvGrpSpPr/>
            <p:nvPr/>
          </p:nvGrpSpPr>
          <p:grpSpPr>
            <a:xfrm>
              <a:off x="-514186" y="1461746"/>
              <a:ext cx="2076281" cy="428107"/>
              <a:chOff x="4842540" y="5272"/>
              <a:chExt cx="1683634" cy="428107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4842540" y="5272"/>
                <a:ext cx="1683634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148914" y="19302"/>
                <a:ext cx="1133762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点击‘改签’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856068" y="1461746"/>
              <a:ext cx="2372477" cy="414077"/>
              <a:chOff x="10054350" y="35595"/>
              <a:chExt cx="1764523" cy="414077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054350" y="35595"/>
                <a:ext cx="1764523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221959" y="35595"/>
                <a:ext cx="1403530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选择需改签的日期和车次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610360" y="1449844"/>
              <a:ext cx="2137604" cy="425978"/>
              <a:chOff x="5142537" y="5272"/>
              <a:chExt cx="1587258" cy="423657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142537" y="5272"/>
                <a:ext cx="1587258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299771" y="14852"/>
                <a:ext cx="1145808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确定需改签的乘车人，提交改签</a:t>
                </a:r>
              </a:p>
            </p:txBody>
          </p:sp>
        </p:grpSp>
      </p:grpSp>
      <p:sp>
        <p:nvSpPr>
          <p:cNvPr id="31" name="箭头: V 形 30"/>
          <p:cNvSpPr/>
          <p:nvPr/>
        </p:nvSpPr>
        <p:spPr>
          <a:xfrm>
            <a:off x="7434029" y="1235918"/>
            <a:ext cx="2155979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7791450" y="1235710"/>
            <a:ext cx="163322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选择可改签的席位，点击‘改签’</a:t>
            </a:r>
          </a:p>
        </p:txBody>
      </p:sp>
      <p:sp>
        <p:nvSpPr>
          <p:cNvPr id="26" name="箭头: V 形 25"/>
          <p:cNvSpPr/>
          <p:nvPr/>
        </p:nvSpPr>
        <p:spPr>
          <a:xfrm>
            <a:off x="9659037" y="1250907"/>
            <a:ext cx="2073777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箭头: V 形 10"/>
          <p:cNvSpPr txBox="1"/>
          <p:nvPr/>
        </p:nvSpPr>
        <p:spPr>
          <a:xfrm>
            <a:off x="9641205" y="1250950"/>
            <a:ext cx="1995805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确认改签信息和改签规则后，点击‘提交改签’，等待出票即可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08" y="1835565"/>
            <a:ext cx="2257231" cy="42927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484" y="1835565"/>
            <a:ext cx="2183334" cy="42927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879" y="1835565"/>
            <a:ext cx="2319585" cy="429273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4997" y="1835564"/>
            <a:ext cx="2183334" cy="42927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6629" y="1835563"/>
            <a:ext cx="2183334" cy="429273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g2.png" descr="b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511" y="-946150"/>
            <a:ext cx="9431301" cy="87503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0" name="输入中间隔页主标题"/>
          <p:cNvSpPr txBox="1"/>
          <p:nvPr/>
        </p:nvSpPr>
        <p:spPr>
          <a:xfrm>
            <a:off x="814051" y="2868441"/>
            <a:ext cx="3921973" cy="61555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defRPr sz="3200">
                <a:latin typeface="Alibaba-PuHuiTi-M"/>
                <a:ea typeface="Alibaba-PuHuiTi-M"/>
                <a:cs typeface="Alibaba-PuHuiTi-M"/>
                <a:sym typeface="Alibaba-PuHuiTi-M"/>
              </a:defRPr>
            </a:lvl1pPr>
          </a:lstStyle>
          <a:p>
            <a:r>
              <a:rPr lang="zh-CN" altLang="en-US" dirty="0"/>
              <a:t>用车操作流程</a:t>
            </a:r>
            <a:endParaRPr dirty="0"/>
          </a:p>
        </p:txBody>
      </p:sp>
      <p:sp>
        <p:nvSpPr>
          <p:cNvPr id="231" name="01"/>
          <p:cNvSpPr txBox="1"/>
          <p:nvPr/>
        </p:nvSpPr>
        <p:spPr>
          <a:xfrm>
            <a:off x="810699" y="1527763"/>
            <a:ext cx="1161855" cy="1354215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 sz="8000">
                <a:solidFill>
                  <a:srgbClr val="006BF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/>
              <a:t>0</a:t>
            </a:r>
            <a:r>
              <a:rPr lang="en-US" altLang="zh-CN" dirty="0"/>
              <a:t>6</a:t>
            </a:r>
            <a:endParaRPr dirty="0"/>
          </a:p>
        </p:txBody>
      </p:sp>
      <p:sp>
        <p:nvSpPr>
          <p:cNvPr id="232" name="在此输入你的内容，根据你的内容做文案调整，输入你的内容根据你的内容做文案调整。"/>
          <p:cNvSpPr txBox="1"/>
          <p:nvPr/>
        </p:nvSpPr>
        <p:spPr>
          <a:xfrm>
            <a:off x="812102" y="3654253"/>
            <a:ext cx="4665030" cy="92820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lnSpc>
                <a:spcPct val="150000"/>
              </a:lnSpc>
              <a:defRPr sz="1200">
                <a:solidFill>
                  <a:srgbClr val="535353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/>
              <a:t>出差用车</a:t>
            </a:r>
            <a:endParaRPr lang="en-US" altLang="zh-CN" dirty="0"/>
          </a:p>
          <a:p>
            <a:r>
              <a:rPr lang="zh-CN" altLang="en-US" dirty="0"/>
              <a:t>加班用车</a:t>
            </a:r>
            <a:endParaRPr lang="en-US" altLang="zh-CN" dirty="0"/>
          </a:p>
          <a:p>
            <a:r>
              <a:rPr lang="zh-CN" altLang="en-US" dirty="0"/>
              <a:t>市内交通</a:t>
            </a:r>
            <a:endParaRPr dirty="0"/>
          </a:p>
        </p:txBody>
      </p:sp>
      <p:pic>
        <p:nvPicPr>
          <p:cNvPr id="233" name="图片 3" descr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187" y="249399"/>
            <a:ext cx="1455442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853161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出差用车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520397" y="1223200"/>
            <a:ext cx="6913630" cy="470133"/>
            <a:chOff x="-514186" y="1449844"/>
            <a:chExt cx="6742731" cy="440009"/>
          </a:xfrm>
        </p:grpSpPr>
        <p:grpSp>
          <p:nvGrpSpPr>
            <p:cNvPr id="10" name="组合 9"/>
            <p:cNvGrpSpPr/>
            <p:nvPr/>
          </p:nvGrpSpPr>
          <p:grpSpPr>
            <a:xfrm>
              <a:off x="-514186" y="1461746"/>
              <a:ext cx="2076281" cy="428107"/>
              <a:chOff x="4842540" y="5272"/>
              <a:chExt cx="1683634" cy="428107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4842540" y="5272"/>
                <a:ext cx="1683634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148914" y="19302"/>
                <a:ext cx="1133762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点击‘用车’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856068" y="1461746"/>
              <a:ext cx="2372477" cy="414077"/>
              <a:chOff x="10054350" y="35595"/>
              <a:chExt cx="1764523" cy="414077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054350" y="35595"/>
                <a:ext cx="1764523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221959" y="35595"/>
                <a:ext cx="1403530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绑定出差申请单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610360" y="1449844"/>
              <a:ext cx="2137604" cy="425978"/>
              <a:chOff x="5142537" y="5272"/>
              <a:chExt cx="1587258" cy="423657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142537" y="5272"/>
                <a:ext cx="1587258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299771" y="14852"/>
                <a:ext cx="1145808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选择“差旅用车”</a:t>
                </a:r>
              </a:p>
            </p:txBody>
          </p:sp>
        </p:grpSp>
      </p:grpSp>
      <p:sp>
        <p:nvSpPr>
          <p:cNvPr id="31" name="箭头: V 形 30"/>
          <p:cNvSpPr/>
          <p:nvPr/>
        </p:nvSpPr>
        <p:spPr>
          <a:xfrm>
            <a:off x="7434029" y="1235918"/>
            <a:ext cx="2155979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7791450" y="1235710"/>
            <a:ext cx="163322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勾选对应服务商</a:t>
            </a:r>
          </a:p>
        </p:txBody>
      </p:sp>
      <p:sp>
        <p:nvSpPr>
          <p:cNvPr id="26" name="箭头: V 形 25"/>
          <p:cNvSpPr/>
          <p:nvPr/>
        </p:nvSpPr>
        <p:spPr>
          <a:xfrm>
            <a:off x="9392706" y="1242029"/>
            <a:ext cx="2128906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箭头: V 形 10"/>
          <p:cNvSpPr txBox="1"/>
          <p:nvPr/>
        </p:nvSpPr>
        <p:spPr>
          <a:xfrm>
            <a:off x="9396936" y="1218897"/>
            <a:ext cx="1995805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即可即时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预约用车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E051788-8116-4E7B-BC93-EA6B0EE03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69" y="2082627"/>
            <a:ext cx="1920962" cy="427425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79067D8-20FE-4E69-906A-DE8F9A8D1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456" y="2073294"/>
            <a:ext cx="1920962" cy="428358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2FC4496-A124-4E05-AF41-0C407CCFD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93" y="2073293"/>
            <a:ext cx="1945462" cy="428358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B8BEA16-3BA6-4B56-A865-0D50654788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1450" y="2091997"/>
            <a:ext cx="1945462" cy="426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7134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加班用车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520397" y="1223200"/>
            <a:ext cx="6913630" cy="470133"/>
            <a:chOff x="-514186" y="1449844"/>
            <a:chExt cx="6742731" cy="440009"/>
          </a:xfrm>
        </p:grpSpPr>
        <p:grpSp>
          <p:nvGrpSpPr>
            <p:cNvPr id="10" name="组合 9"/>
            <p:cNvGrpSpPr/>
            <p:nvPr/>
          </p:nvGrpSpPr>
          <p:grpSpPr>
            <a:xfrm>
              <a:off x="-514186" y="1461746"/>
              <a:ext cx="2076281" cy="428107"/>
              <a:chOff x="4842540" y="5272"/>
              <a:chExt cx="1683634" cy="428107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4842540" y="5272"/>
                <a:ext cx="1683634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148914" y="19302"/>
                <a:ext cx="1133762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点击‘用车’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856068" y="1461746"/>
              <a:ext cx="2372477" cy="414077"/>
              <a:chOff x="10054350" y="35595"/>
              <a:chExt cx="1764523" cy="414077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054350" y="35595"/>
                <a:ext cx="1764523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221959" y="35595"/>
                <a:ext cx="1403530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选择费用归属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610360" y="1449844"/>
              <a:ext cx="2137604" cy="425978"/>
              <a:chOff x="5142537" y="5272"/>
              <a:chExt cx="1587258" cy="423657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142537" y="5272"/>
                <a:ext cx="1587258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299771" y="14852"/>
                <a:ext cx="1145808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选择“加班用车”</a:t>
                </a:r>
              </a:p>
            </p:txBody>
          </p:sp>
        </p:grpSp>
      </p:grpSp>
      <p:sp>
        <p:nvSpPr>
          <p:cNvPr id="31" name="箭头: V 形 30"/>
          <p:cNvSpPr/>
          <p:nvPr/>
        </p:nvSpPr>
        <p:spPr>
          <a:xfrm>
            <a:off x="7434029" y="1235918"/>
            <a:ext cx="2155979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7791450" y="1235710"/>
            <a:ext cx="163322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填写用车事由</a:t>
            </a:r>
          </a:p>
        </p:txBody>
      </p:sp>
      <p:sp>
        <p:nvSpPr>
          <p:cNvPr id="26" name="箭头: V 形 25"/>
          <p:cNvSpPr/>
          <p:nvPr/>
        </p:nvSpPr>
        <p:spPr>
          <a:xfrm>
            <a:off x="9392706" y="1242029"/>
            <a:ext cx="2128906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箭头: V 形 10"/>
          <p:cNvSpPr txBox="1"/>
          <p:nvPr/>
        </p:nvSpPr>
        <p:spPr>
          <a:xfrm>
            <a:off x="9396936" y="1218897"/>
            <a:ext cx="1995805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即可即时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预约用车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E051788-8116-4E7B-BC93-EA6B0EE03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69" y="2082627"/>
            <a:ext cx="1920962" cy="42742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B8BEA16-3BA6-4B56-A865-0D5065478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0008" y="2045767"/>
            <a:ext cx="1945462" cy="42648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FACC83A-9152-4093-B654-FD5EDD0F3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909" y="2082626"/>
            <a:ext cx="1945462" cy="428623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44F7249-F41A-4074-8D7F-86D2DEEBCF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9844" y="2068882"/>
            <a:ext cx="1908438" cy="428623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CE018DA-4C6D-4439-B104-71A8C5BEC3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5258" y="2068882"/>
            <a:ext cx="1908438" cy="42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74265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市内交通用车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520397" y="1223200"/>
            <a:ext cx="6913630" cy="470133"/>
            <a:chOff x="-514186" y="1449844"/>
            <a:chExt cx="6742731" cy="440009"/>
          </a:xfrm>
        </p:grpSpPr>
        <p:grpSp>
          <p:nvGrpSpPr>
            <p:cNvPr id="10" name="组合 9"/>
            <p:cNvGrpSpPr/>
            <p:nvPr/>
          </p:nvGrpSpPr>
          <p:grpSpPr>
            <a:xfrm>
              <a:off x="-514186" y="1461746"/>
              <a:ext cx="2076281" cy="428107"/>
              <a:chOff x="4842540" y="5272"/>
              <a:chExt cx="1683634" cy="428107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4842540" y="5272"/>
                <a:ext cx="1683634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148914" y="19302"/>
                <a:ext cx="1133762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点击‘用车’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856068" y="1461746"/>
              <a:ext cx="2372477" cy="414077"/>
              <a:chOff x="10054350" y="35595"/>
              <a:chExt cx="1764523" cy="414077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10054350" y="35595"/>
                <a:ext cx="1764523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10221959" y="35595"/>
                <a:ext cx="1571498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绑定</a:t>
                </a:r>
                <a:r>
                  <a:rPr lang="en-US" altLang="zh-CN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新建市内用车申请单</a:t>
                </a: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1610360" y="1449844"/>
              <a:ext cx="2137604" cy="425978"/>
              <a:chOff x="5142537" y="5272"/>
              <a:chExt cx="1587258" cy="423657"/>
            </a:xfrm>
            <a:solidFill>
              <a:srgbClr val="089FF7"/>
            </a:solidFill>
          </p:grpSpPr>
          <p:sp>
            <p:nvSpPr>
              <p:cNvPr id="29" name="箭头: V 形 28"/>
              <p:cNvSpPr/>
              <p:nvPr/>
            </p:nvSpPr>
            <p:spPr>
              <a:xfrm>
                <a:off x="5142537" y="5272"/>
                <a:ext cx="1587258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0" name="箭头: V 形 4"/>
              <p:cNvSpPr txBox="1"/>
              <p:nvPr/>
            </p:nvSpPr>
            <p:spPr>
              <a:xfrm>
                <a:off x="5299771" y="14852"/>
                <a:ext cx="1145808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选择“市内交通”</a:t>
                </a:r>
              </a:p>
            </p:txBody>
          </p:sp>
        </p:grpSp>
      </p:grpSp>
      <p:sp>
        <p:nvSpPr>
          <p:cNvPr id="31" name="箭头: V 形 30"/>
          <p:cNvSpPr/>
          <p:nvPr/>
        </p:nvSpPr>
        <p:spPr>
          <a:xfrm>
            <a:off x="7434029" y="1235918"/>
            <a:ext cx="2155979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10"/>
          <p:cNvSpPr txBox="1"/>
          <p:nvPr/>
        </p:nvSpPr>
        <p:spPr>
          <a:xfrm>
            <a:off x="7236002" y="1242029"/>
            <a:ext cx="2155979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审批通过后</a:t>
            </a:r>
          </a:p>
        </p:txBody>
      </p:sp>
      <p:sp>
        <p:nvSpPr>
          <p:cNvPr id="26" name="箭头: V 形 25"/>
          <p:cNvSpPr/>
          <p:nvPr/>
        </p:nvSpPr>
        <p:spPr>
          <a:xfrm>
            <a:off x="9392706" y="1242029"/>
            <a:ext cx="2128906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箭头: V 形 10"/>
          <p:cNvSpPr txBox="1"/>
          <p:nvPr/>
        </p:nvSpPr>
        <p:spPr>
          <a:xfrm>
            <a:off x="8653128" y="1250908"/>
            <a:ext cx="2674869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即可绑定申请单即时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预约用车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E051788-8116-4E7B-BC93-EA6B0EE03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69" y="2082627"/>
            <a:ext cx="1920962" cy="42742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B8BEA16-3BA6-4B56-A865-0D5065478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450" y="2091996"/>
            <a:ext cx="1976662" cy="433327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B938E31-D838-4504-84B1-3A8CEC2EE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975" y="2073293"/>
            <a:ext cx="1932512" cy="42835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499EA82-D128-4BF2-A85F-0179D1CA1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8119" y="2082627"/>
            <a:ext cx="1945462" cy="433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9010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g2.png" descr="b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511" y="-946150"/>
            <a:ext cx="9431301" cy="87503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0" name="输入中间隔页主标题"/>
          <p:cNvSpPr txBox="1"/>
          <p:nvPr/>
        </p:nvSpPr>
        <p:spPr>
          <a:xfrm>
            <a:off x="814051" y="2868441"/>
            <a:ext cx="3921973" cy="61555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defRPr sz="3200">
                <a:latin typeface="Alibaba-PuHuiTi-M"/>
                <a:ea typeface="Alibaba-PuHuiTi-M"/>
                <a:cs typeface="Alibaba-PuHuiTi-M"/>
                <a:sym typeface="Alibaba-PuHuiTi-M"/>
              </a:defRPr>
            </a:lvl1pPr>
          </a:lstStyle>
          <a:p>
            <a:r>
              <a:rPr lang="zh-CN" altLang="en-US" dirty="0"/>
              <a:t>代订人预订操作</a:t>
            </a:r>
            <a:endParaRPr dirty="0"/>
          </a:p>
        </p:txBody>
      </p:sp>
      <p:sp>
        <p:nvSpPr>
          <p:cNvPr id="231" name="01"/>
          <p:cNvSpPr txBox="1"/>
          <p:nvPr/>
        </p:nvSpPr>
        <p:spPr>
          <a:xfrm>
            <a:off x="810699" y="1527763"/>
            <a:ext cx="1161855" cy="1354215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 sz="8000">
                <a:solidFill>
                  <a:srgbClr val="006BF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/>
              <a:t>0</a:t>
            </a:r>
            <a:r>
              <a:rPr lang="en-US" altLang="zh-CN" dirty="0"/>
              <a:t>7</a:t>
            </a:r>
            <a:endParaRPr dirty="0"/>
          </a:p>
        </p:txBody>
      </p:sp>
      <p:sp>
        <p:nvSpPr>
          <p:cNvPr id="232" name="在此输入你的内容，根据你的内容做文案调整，输入你的内容根据你的内容做文案调整。"/>
          <p:cNvSpPr txBox="1"/>
          <p:nvPr/>
        </p:nvSpPr>
        <p:spPr>
          <a:xfrm>
            <a:off x="812102" y="3654253"/>
            <a:ext cx="4665030" cy="651202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lnSpc>
                <a:spcPct val="150000"/>
              </a:lnSpc>
              <a:defRPr sz="1200">
                <a:solidFill>
                  <a:srgbClr val="535353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/>
              <a:t>给他人预订</a:t>
            </a:r>
            <a:endParaRPr lang="en-US" altLang="zh-CN" dirty="0"/>
          </a:p>
          <a:p>
            <a:r>
              <a:rPr lang="zh-CN" altLang="en-US" dirty="0"/>
              <a:t>给自己预订</a:t>
            </a:r>
            <a:endParaRPr dirty="0"/>
          </a:p>
        </p:txBody>
      </p:sp>
      <p:pic>
        <p:nvPicPr>
          <p:cNvPr id="233" name="图片 3" descr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187" y="249399"/>
            <a:ext cx="1455442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en-US" altLang="zh-CN" dirty="0">
                <a:solidFill>
                  <a:schemeClr val="bg1"/>
                </a:solidFill>
              </a:rPr>
              <a:t>APP</a:t>
            </a:r>
            <a:r>
              <a:rPr lang="zh-CN" altLang="en-US" dirty="0">
                <a:solidFill>
                  <a:schemeClr val="bg1"/>
                </a:solidFill>
              </a:rPr>
              <a:t>下载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C975B83-7235-4B9C-A208-BFF89CBF9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5" y="2309558"/>
            <a:ext cx="2025820" cy="202582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2A4B7D6-8AA8-4498-A7D6-5E92DA63B804}"/>
              </a:ext>
            </a:extLst>
          </p:cNvPr>
          <p:cNvSpPr txBox="1"/>
          <p:nvPr/>
        </p:nvSpPr>
        <p:spPr>
          <a:xfrm>
            <a:off x="1802999" y="5540665"/>
            <a:ext cx="3533313" cy="67710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marL="0" marR="0" indent="0" algn="l" defTabSz="1219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libaba Sans" panose="020B0503020203040204" pitchFamily="34" charset="0"/>
                <a:cs typeface="Alibaba Sans" panose="020B0503020203040204" pitchFamily="34" charset="0"/>
                <a:sym typeface="Arial" panose="020B0604020202020204"/>
              </a:rPr>
              <a:t>安卓用户可扫码下载或直接手机应用市场搜索“阿里商旅”下载</a:t>
            </a:r>
            <a:r>
              <a:rPr kumimoji="0" lang="en-US" altLang="zh-CN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libaba Sans" panose="020B0503020203040204" pitchFamily="34" charset="0"/>
                <a:cs typeface="Alibaba Sans" panose="020B0503020203040204" pitchFamily="34" charset="0"/>
                <a:sym typeface="Arial" panose="020B0604020202020204"/>
              </a:rPr>
              <a:t>APP</a:t>
            </a:r>
            <a:endParaRPr kumimoji="0" lang="zh-CN" alt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libaba Sans" panose="020B0503020203040204" pitchFamily="34" charset="0"/>
              <a:cs typeface="Alibaba Sans" panose="020B0503020203040204" pitchFamily="34" charset="0"/>
              <a:sym typeface="Arial" panose="020B0604020202020204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8CEE9E8-BA9B-4EDB-ABEC-64FDAB494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354" y="978782"/>
            <a:ext cx="2024481" cy="4483117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830B2C9D-1D95-4185-A23D-FCE29F361E3B}"/>
              </a:ext>
            </a:extLst>
          </p:cNvPr>
          <p:cNvSpPr txBox="1"/>
          <p:nvPr/>
        </p:nvSpPr>
        <p:spPr>
          <a:xfrm>
            <a:off x="7254535" y="5540665"/>
            <a:ext cx="3533313" cy="67710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marL="0" marR="0" indent="0" algn="l" defTabSz="1219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>
                <a:solidFill>
                  <a:schemeClr val="bg1"/>
                </a:solidFill>
                <a:latin typeface="Alibaba Sans" panose="020B0503020203040204" pitchFamily="34" charset="0"/>
                <a:cs typeface="Alibaba Sans" panose="020B0503020203040204" pitchFamily="34" charset="0"/>
              </a:rPr>
              <a:t>苹果</a:t>
            </a:r>
            <a:r>
              <a:rPr kumimoji="0" lang="zh-CN" alt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libaba Sans" panose="020B0503020203040204" pitchFamily="34" charset="0"/>
                <a:cs typeface="Alibaba Sans" panose="020B0503020203040204" pitchFamily="34" charset="0"/>
                <a:sym typeface="Arial" panose="020B0604020202020204"/>
              </a:rPr>
              <a:t>手机用户可直接在手机应用市场搜索“阿里商旅”下载</a:t>
            </a:r>
            <a:r>
              <a:rPr kumimoji="0" lang="en-US" altLang="zh-CN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libaba Sans" panose="020B0503020203040204" pitchFamily="34" charset="0"/>
                <a:cs typeface="Alibaba Sans" panose="020B0503020203040204" pitchFamily="34" charset="0"/>
                <a:sym typeface="Arial" panose="020B0604020202020204"/>
              </a:rPr>
              <a:t>APP</a:t>
            </a:r>
            <a:endParaRPr kumimoji="0" lang="zh-CN" altLang="en-US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libaba Sans" panose="020B0503020203040204" pitchFamily="34" charset="0"/>
              <a:cs typeface="Alibaba Sans" panose="020B0503020203040204" pitchFamily="34" charset="0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01989405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1" y="332351"/>
            <a:ext cx="5319015" cy="499281"/>
          </a:xfrm>
          <a:prstGeom prst="rect">
            <a:avLst/>
          </a:prstGeom>
          <a:ln w="12700">
            <a:miter lim="400000"/>
          </a:ln>
        </p:spPr>
        <p:txBody>
          <a:bodyPr wrap="square"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代订人预订（给他人代订）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2659189" y="1220759"/>
            <a:ext cx="4627113" cy="453389"/>
            <a:chOff x="365517" y="1461746"/>
            <a:chExt cx="4831655" cy="424338"/>
          </a:xfrm>
        </p:grpSpPr>
        <p:grpSp>
          <p:nvGrpSpPr>
            <p:cNvPr id="10" name="组合 9"/>
            <p:cNvGrpSpPr/>
            <p:nvPr/>
          </p:nvGrpSpPr>
          <p:grpSpPr>
            <a:xfrm>
              <a:off x="365517" y="1461746"/>
              <a:ext cx="2302159" cy="423744"/>
              <a:chOff x="5555882" y="5272"/>
              <a:chExt cx="1866796" cy="423744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5555882" y="5272"/>
                <a:ext cx="1866796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708582" y="14781"/>
                <a:ext cx="1411939" cy="414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点击需要预订的场景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808598" y="1461746"/>
              <a:ext cx="2388574" cy="424338"/>
              <a:chOff x="9275296" y="35595"/>
              <a:chExt cx="1776495" cy="424338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9275296" y="35595"/>
                <a:ext cx="1776495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9660452" y="45698"/>
                <a:ext cx="933545" cy="414235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点击向右箭头</a:t>
                </a:r>
              </a:p>
            </p:txBody>
          </p:sp>
        </p:grpSp>
      </p:grpSp>
      <p:sp>
        <p:nvSpPr>
          <p:cNvPr id="22" name="箭头: V 形 21"/>
          <p:cNvSpPr/>
          <p:nvPr/>
        </p:nvSpPr>
        <p:spPr>
          <a:xfrm>
            <a:off x="297287" y="1220759"/>
            <a:ext cx="228830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箭头: V 形 4"/>
          <p:cNvSpPr txBox="1"/>
          <p:nvPr/>
        </p:nvSpPr>
        <p:spPr>
          <a:xfrm>
            <a:off x="720090" y="1231265"/>
            <a:ext cx="1610360" cy="442595"/>
          </a:xfrm>
          <a:prstGeom prst="rect">
            <a:avLst/>
          </a:prstGeom>
          <a:noFill/>
          <a:ln>
            <a:solidFill>
              <a:srgbClr val="089FF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6350" rIns="0" bIns="6350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打开‘代订模式’</a:t>
            </a:r>
          </a:p>
        </p:txBody>
      </p:sp>
      <p:sp>
        <p:nvSpPr>
          <p:cNvPr id="20" name="箭头: V 形 19"/>
          <p:cNvSpPr/>
          <p:nvPr/>
        </p:nvSpPr>
        <p:spPr>
          <a:xfrm>
            <a:off x="9743027" y="1231003"/>
            <a:ext cx="2198742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箭头: V 形 6"/>
          <p:cNvSpPr txBox="1"/>
          <p:nvPr/>
        </p:nvSpPr>
        <p:spPr>
          <a:xfrm>
            <a:off x="10186415" y="1242806"/>
            <a:ext cx="1415630" cy="442426"/>
          </a:xfrm>
          <a:prstGeom prst="rect">
            <a:avLst/>
          </a:prstGeom>
          <a:noFill/>
          <a:ln>
            <a:solidFill>
              <a:srgbClr val="089FF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填写信息后</a:t>
            </a:r>
          </a:p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即可进行预订</a:t>
            </a:r>
          </a:p>
        </p:txBody>
      </p:sp>
      <p:sp>
        <p:nvSpPr>
          <p:cNvPr id="24" name="箭头: V 形 23"/>
          <p:cNvSpPr/>
          <p:nvPr/>
        </p:nvSpPr>
        <p:spPr>
          <a:xfrm>
            <a:off x="7414429" y="1242806"/>
            <a:ext cx="2287457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箭头: V 形 6"/>
          <p:cNvSpPr txBox="1"/>
          <p:nvPr/>
        </p:nvSpPr>
        <p:spPr>
          <a:xfrm>
            <a:off x="7752080" y="1254760"/>
            <a:ext cx="1687195" cy="442595"/>
          </a:xfrm>
          <a:prstGeom prst="rect">
            <a:avLst/>
          </a:prstGeom>
          <a:noFill/>
          <a:ln>
            <a:solidFill>
              <a:srgbClr val="089FF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勾选需要代订的人员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87" y="1808751"/>
            <a:ext cx="2224691" cy="430269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103" y="1808751"/>
            <a:ext cx="2235786" cy="430269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339" y="1808750"/>
            <a:ext cx="2287457" cy="4306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0250" y="1808750"/>
            <a:ext cx="2253647" cy="43027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4940" y="1808750"/>
            <a:ext cx="2198742" cy="430933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1" y="332351"/>
            <a:ext cx="5319015" cy="499281"/>
          </a:xfrm>
          <a:prstGeom prst="rect">
            <a:avLst/>
          </a:prstGeom>
          <a:ln w="12700">
            <a:miter lim="400000"/>
          </a:ln>
        </p:spPr>
        <p:txBody>
          <a:bodyPr wrap="square"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代订人预订（给自己预订）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5005223" y="1220759"/>
            <a:ext cx="4627113" cy="454229"/>
            <a:chOff x="365517" y="1461746"/>
            <a:chExt cx="4831655" cy="425124"/>
          </a:xfrm>
        </p:grpSpPr>
        <p:grpSp>
          <p:nvGrpSpPr>
            <p:cNvPr id="10" name="组合 9"/>
            <p:cNvGrpSpPr/>
            <p:nvPr/>
          </p:nvGrpSpPr>
          <p:grpSpPr>
            <a:xfrm>
              <a:off x="365517" y="1461746"/>
              <a:ext cx="2302159" cy="414235"/>
              <a:chOff x="5555882" y="5272"/>
              <a:chExt cx="1866796" cy="414235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5555882" y="5272"/>
                <a:ext cx="1866796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810741" y="5272"/>
                <a:ext cx="1287735" cy="414235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提交‘差旅申请’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808598" y="1461746"/>
              <a:ext cx="2388574" cy="425124"/>
              <a:chOff x="9275296" y="35595"/>
              <a:chExt cx="1776495" cy="425124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9275296" y="35595"/>
                <a:ext cx="1776495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9619642" y="46642"/>
                <a:ext cx="1131800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申请单通过后</a:t>
                </a:r>
              </a:p>
              <a:p>
                <a:pPr lvl="0" algn="ctr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进行预订</a:t>
                </a:r>
              </a:p>
            </p:txBody>
          </p:sp>
        </p:grpSp>
      </p:grpSp>
      <p:sp>
        <p:nvSpPr>
          <p:cNvPr id="22" name="箭头: V 形 21"/>
          <p:cNvSpPr/>
          <p:nvPr/>
        </p:nvSpPr>
        <p:spPr>
          <a:xfrm>
            <a:off x="2643321" y="1220759"/>
            <a:ext cx="228830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箭头: V 形 4"/>
          <p:cNvSpPr txBox="1"/>
          <p:nvPr/>
        </p:nvSpPr>
        <p:spPr>
          <a:xfrm>
            <a:off x="2978785" y="1220470"/>
            <a:ext cx="1810385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6350" rIns="0" bIns="6350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关闭‘代订模式’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993" y="1808749"/>
            <a:ext cx="2304694" cy="43093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804" y="1815389"/>
            <a:ext cx="2314181" cy="43027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894" y="1815389"/>
            <a:ext cx="2260405" cy="43027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g2.png" descr="b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511" y="-946150"/>
            <a:ext cx="9431301" cy="87503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0" name="输入中间隔页主标题"/>
          <p:cNvSpPr txBox="1"/>
          <p:nvPr/>
        </p:nvSpPr>
        <p:spPr>
          <a:xfrm>
            <a:off x="814051" y="2868441"/>
            <a:ext cx="3921973" cy="61555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defRPr sz="3200">
                <a:latin typeface="Alibaba-PuHuiTi-M"/>
                <a:ea typeface="Alibaba-PuHuiTi-M"/>
                <a:cs typeface="Alibaba-PuHuiTi-M"/>
                <a:sym typeface="Alibaba-PuHuiTi-M"/>
              </a:defRPr>
            </a:lvl1pPr>
          </a:lstStyle>
          <a:p>
            <a:r>
              <a:rPr lang="zh-CN" altLang="en-US" dirty="0"/>
              <a:t>淘宝账号绑定</a:t>
            </a:r>
            <a:endParaRPr dirty="0"/>
          </a:p>
        </p:txBody>
      </p:sp>
      <p:sp>
        <p:nvSpPr>
          <p:cNvPr id="231" name="01"/>
          <p:cNvSpPr txBox="1"/>
          <p:nvPr/>
        </p:nvSpPr>
        <p:spPr>
          <a:xfrm>
            <a:off x="810699" y="1527763"/>
            <a:ext cx="1161855" cy="1354215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 sz="8000">
                <a:solidFill>
                  <a:srgbClr val="006BF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/>
              <a:t>0</a:t>
            </a:r>
            <a:r>
              <a:rPr lang="en-US" altLang="zh-CN" dirty="0"/>
              <a:t>8</a:t>
            </a:r>
            <a:endParaRPr dirty="0"/>
          </a:p>
        </p:txBody>
      </p:sp>
      <p:sp>
        <p:nvSpPr>
          <p:cNvPr id="232" name="在此输入你的内容，根据你的内容做文案调整，输入你的内容根据你的内容做文案调整。"/>
          <p:cNvSpPr txBox="1"/>
          <p:nvPr/>
        </p:nvSpPr>
        <p:spPr>
          <a:xfrm>
            <a:off x="812102" y="3654253"/>
            <a:ext cx="4665030" cy="1205200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lnSpc>
                <a:spcPct val="150000"/>
              </a:lnSpc>
              <a:defRPr sz="1200">
                <a:solidFill>
                  <a:srgbClr val="535353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/>
              <a:t>阿里商旅属于阿里巴巴飞猪事业部产品，可以绑定淘宝账户实现会员等级与权益互通，绑定以后更可以获得飞猪里程、平台优惠券等权益。因公出行订单也可以积累飞猪个人会员等级。</a:t>
            </a:r>
          </a:p>
          <a:p>
            <a:endParaRPr lang="en-US" altLang="zh-CN" dirty="0"/>
          </a:p>
        </p:txBody>
      </p:sp>
      <p:pic>
        <p:nvPicPr>
          <p:cNvPr id="233" name="图片 3" descr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187" y="249399"/>
            <a:ext cx="1455442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1" y="332351"/>
            <a:ext cx="5319015" cy="499281"/>
          </a:xfrm>
          <a:prstGeom prst="rect">
            <a:avLst/>
          </a:prstGeom>
          <a:ln w="12700">
            <a:miter lim="400000"/>
          </a:ln>
        </p:spPr>
        <p:txBody>
          <a:bodyPr wrap="square"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淘宝账号绑定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2659189" y="1220759"/>
            <a:ext cx="4627113" cy="454229"/>
            <a:chOff x="365517" y="1461746"/>
            <a:chExt cx="4831655" cy="425124"/>
          </a:xfrm>
        </p:grpSpPr>
        <p:grpSp>
          <p:nvGrpSpPr>
            <p:cNvPr id="10" name="组合 9"/>
            <p:cNvGrpSpPr/>
            <p:nvPr/>
          </p:nvGrpSpPr>
          <p:grpSpPr>
            <a:xfrm>
              <a:off x="365517" y="1461746"/>
              <a:ext cx="2302159" cy="423665"/>
              <a:chOff x="5555882" y="5272"/>
              <a:chExt cx="1866796" cy="423665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5555882" y="5272"/>
                <a:ext cx="1866796" cy="414077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794640" y="14860"/>
                <a:ext cx="1446299" cy="41407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点击右上角‘设置’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808598" y="1461746"/>
              <a:ext cx="2388574" cy="425124"/>
              <a:chOff x="9275296" y="35595"/>
              <a:chExt cx="1776495" cy="425124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9275296" y="35595"/>
                <a:ext cx="1776495" cy="414077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9619642" y="46642"/>
                <a:ext cx="1267817" cy="41407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点击‘去绑定’</a:t>
                </a:r>
              </a:p>
            </p:txBody>
          </p:sp>
        </p:grpSp>
      </p:grpSp>
      <p:sp>
        <p:nvSpPr>
          <p:cNvPr id="22" name="箭头: V 形 21"/>
          <p:cNvSpPr/>
          <p:nvPr/>
        </p:nvSpPr>
        <p:spPr>
          <a:xfrm>
            <a:off x="297287" y="1220759"/>
            <a:ext cx="228830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箭头: V 形 4"/>
          <p:cNvSpPr txBox="1"/>
          <p:nvPr/>
        </p:nvSpPr>
        <p:spPr>
          <a:xfrm>
            <a:off x="589955" y="1231003"/>
            <a:ext cx="1772865" cy="442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6350" rIns="0" bIns="6350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点击首页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‘我的’</a:t>
            </a:r>
          </a:p>
        </p:txBody>
      </p:sp>
      <p:sp>
        <p:nvSpPr>
          <p:cNvPr id="20" name="箭头: V 形 19"/>
          <p:cNvSpPr/>
          <p:nvPr/>
        </p:nvSpPr>
        <p:spPr>
          <a:xfrm>
            <a:off x="9743027" y="1231003"/>
            <a:ext cx="2198742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箭头: V 形 6"/>
          <p:cNvSpPr txBox="1"/>
          <p:nvPr/>
        </p:nvSpPr>
        <p:spPr>
          <a:xfrm>
            <a:off x="10065385" y="1242695"/>
            <a:ext cx="153670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淘宝账号绑定成功</a:t>
            </a:r>
          </a:p>
        </p:txBody>
      </p:sp>
      <p:sp>
        <p:nvSpPr>
          <p:cNvPr id="24" name="箭头: V 形 23"/>
          <p:cNvSpPr/>
          <p:nvPr/>
        </p:nvSpPr>
        <p:spPr>
          <a:xfrm>
            <a:off x="7320615" y="1242806"/>
            <a:ext cx="2268895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箭头: V 形 6"/>
          <p:cNvSpPr txBox="1"/>
          <p:nvPr/>
        </p:nvSpPr>
        <p:spPr>
          <a:xfrm>
            <a:off x="7550150" y="1220470"/>
            <a:ext cx="184912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89FF7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输入淘宝账号信息后，点击‘登录并绑定’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23" y="1802108"/>
            <a:ext cx="2268895" cy="430269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065" y="1802109"/>
            <a:ext cx="2268895" cy="43093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1450" y="1802108"/>
            <a:ext cx="2287457" cy="430269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5538" y="1802108"/>
            <a:ext cx="2306398" cy="430269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8567" y="1802107"/>
            <a:ext cx="2263202" cy="430269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1" y="332351"/>
            <a:ext cx="5319015" cy="499281"/>
          </a:xfrm>
          <a:prstGeom prst="rect">
            <a:avLst/>
          </a:prstGeom>
          <a:ln w="12700">
            <a:miter lim="400000"/>
          </a:ln>
        </p:spPr>
        <p:txBody>
          <a:bodyPr wrap="square"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淘宝账号解绑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3555116" y="1248468"/>
            <a:ext cx="4627113" cy="454229"/>
            <a:chOff x="365517" y="1461746"/>
            <a:chExt cx="4831655" cy="425124"/>
          </a:xfrm>
        </p:grpSpPr>
        <p:grpSp>
          <p:nvGrpSpPr>
            <p:cNvPr id="10" name="组合 9"/>
            <p:cNvGrpSpPr/>
            <p:nvPr/>
          </p:nvGrpSpPr>
          <p:grpSpPr>
            <a:xfrm>
              <a:off x="365517" y="1461746"/>
              <a:ext cx="2302159" cy="423744"/>
              <a:chOff x="5555882" y="5272"/>
              <a:chExt cx="1866796" cy="423744"/>
            </a:xfrm>
            <a:solidFill>
              <a:srgbClr val="089FF7"/>
            </a:solidFill>
          </p:grpSpPr>
          <p:sp>
            <p:nvSpPr>
              <p:cNvPr id="14" name="箭头: V 形 13"/>
              <p:cNvSpPr/>
              <p:nvPr/>
            </p:nvSpPr>
            <p:spPr>
              <a:xfrm>
                <a:off x="5555882" y="5272"/>
                <a:ext cx="1866796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箭头: V 形 4"/>
              <p:cNvSpPr txBox="1"/>
              <p:nvPr/>
            </p:nvSpPr>
            <p:spPr>
              <a:xfrm>
                <a:off x="5798374" y="14781"/>
                <a:ext cx="1351719" cy="414235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进入淘宝账号绑定</a:t>
                </a: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808598" y="1461746"/>
              <a:ext cx="2388574" cy="425124"/>
              <a:chOff x="9275296" y="35595"/>
              <a:chExt cx="1776495" cy="425124"/>
            </a:xfrm>
            <a:solidFill>
              <a:srgbClr val="089FF7"/>
            </a:solidFill>
          </p:grpSpPr>
          <p:sp>
            <p:nvSpPr>
              <p:cNvPr id="17" name="箭头: V 形 16"/>
              <p:cNvSpPr/>
              <p:nvPr/>
            </p:nvSpPr>
            <p:spPr>
              <a:xfrm>
                <a:off x="9275296" y="35595"/>
                <a:ext cx="1776495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箭头: V 形 6"/>
              <p:cNvSpPr txBox="1"/>
              <p:nvPr/>
            </p:nvSpPr>
            <p:spPr>
              <a:xfrm>
                <a:off x="9619642" y="46642"/>
                <a:ext cx="1267817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lvl="0"/>
                <a:r>
                  <a:rPr lang="zh-CN" altLang="en-US" sz="1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点击‘解绑’</a:t>
                </a:r>
              </a:p>
            </p:txBody>
          </p:sp>
        </p:grpSp>
      </p:grpSp>
      <p:sp>
        <p:nvSpPr>
          <p:cNvPr id="22" name="箭头: V 形 21"/>
          <p:cNvSpPr/>
          <p:nvPr/>
        </p:nvSpPr>
        <p:spPr>
          <a:xfrm>
            <a:off x="1193214" y="1248468"/>
            <a:ext cx="228830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箭头: V 形 4"/>
          <p:cNvSpPr txBox="1"/>
          <p:nvPr/>
        </p:nvSpPr>
        <p:spPr>
          <a:xfrm>
            <a:off x="1485882" y="1258712"/>
            <a:ext cx="1772865" cy="442426"/>
          </a:xfrm>
          <a:prstGeom prst="rect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6350" rIns="0" bIns="6350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点击右上角‘设置’</a:t>
            </a:r>
          </a:p>
        </p:txBody>
      </p:sp>
      <p:sp>
        <p:nvSpPr>
          <p:cNvPr id="24" name="箭头: V 形 23"/>
          <p:cNvSpPr/>
          <p:nvPr/>
        </p:nvSpPr>
        <p:spPr>
          <a:xfrm>
            <a:off x="8216542" y="1270515"/>
            <a:ext cx="2268895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箭头: V 形 6"/>
          <p:cNvSpPr txBox="1"/>
          <p:nvPr/>
        </p:nvSpPr>
        <p:spPr>
          <a:xfrm>
            <a:off x="8548370" y="1270635"/>
            <a:ext cx="1525270" cy="442595"/>
          </a:xfrm>
          <a:prstGeom prst="rect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5715" rIns="0" bIns="5715" numCol="1" spcCol="1270" anchor="ctr" anchorCtr="0">
            <a:noAutofit/>
          </a:bodyPr>
          <a:lstStyle/>
          <a:p>
            <a:pPr lvl="0"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点击‘确定’后可成功解绑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012" y="1829818"/>
            <a:ext cx="2268895" cy="430934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485" y="1829816"/>
            <a:ext cx="2263202" cy="430269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6264" y="1829817"/>
            <a:ext cx="2287457" cy="43093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2229" y="1829816"/>
            <a:ext cx="2297515" cy="430269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1" y="332351"/>
            <a:ext cx="5319015" cy="499281"/>
          </a:xfrm>
          <a:prstGeom prst="rect">
            <a:avLst/>
          </a:prstGeom>
          <a:ln w="12700">
            <a:miter lim="400000"/>
          </a:ln>
        </p:spPr>
        <p:txBody>
          <a:bodyPr wrap="square"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商旅服务</a:t>
            </a:r>
          </a:p>
        </p:txBody>
      </p:sp>
      <p:sp>
        <p:nvSpPr>
          <p:cNvPr id="29" name="箭头: V 形 28"/>
          <p:cNvSpPr/>
          <p:nvPr/>
        </p:nvSpPr>
        <p:spPr>
          <a:xfrm>
            <a:off x="904134" y="1248468"/>
            <a:ext cx="228830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箭头: V 形 4"/>
          <p:cNvSpPr txBox="1"/>
          <p:nvPr/>
        </p:nvSpPr>
        <p:spPr>
          <a:xfrm>
            <a:off x="1096072" y="1241487"/>
            <a:ext cx="1819754" cy="442595"/>
          </a:xfrm>
          <a:prstGeom prst="rect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6350" rIns="0" bIns="6350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首页点击‘服务中心’</a:t>
            </a:r>
          </a:p>
        </p:txBody>
      </p:sp>
      <p:sp>
        <p:nvSpPr>
          <p:cNvPr id="31" name="箭头: V 形 30"/>
          <p:cNvSpPr/>
          <p:nvPr/>
        </p:nvSpPr>
        <p:spPr>
          <a:xfrm>
            <a:off x="5571420" y="1248560"/>
            <a:ext cx="228830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箭头: V 形 4"/>
          <p:cNvSpPr txBox="1"/>
          <p:nvPr/>
        </p:nvSpPr>
        <p:spPr>
          <a:xfrm>
            <a:off x="5911157" y="1258570"/>
            <a:ext cx="1645213" cy="442595"/>
          </a:xfrm>
          <a:prstGeom prst="rect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6350" rIns="0" bIns="6350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输入需要咨询的问题</a:t>
            </a:r>
          </a:p>
        </p:txBody>
      </p:sp>
      <p:sp>
        <p:nvSpPr>
          <p:cNvPr id="33" name="箭头: V 形 32"/>
          <p:cNvSpPr/>
          <p:nvPr/>
        </p:nvSpPr>
        <p:spPr>
          <a:xfrm>
            <a:off x="3219184" y="1248468"/>
            <a:ext cx="2288308" cy="442426"/>
          </a:xfrm>
          <a:prstGeom prst="chevron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箭头: V 形 4"/>
          <p:cNvSpPr txBox="1"/>
          <p:nvPr/>
        </p:nvSpPr>
        <p:spPr>
          <a:xfrm>
            <a:off x="3718502" y="1248410"/>
            <a:ext cx="1334135" cy="442595"/>
          </a:xfrm>
          <a:prstGeom prst="rect">
            <a:avLst/>
          </a:prstGeom>
          <a:solidFill>
            <a:srgbClr val="089FF7"/>
          </a:solidFill>
          <a:ln>
            <a:solidFill>
              <a:srgbClr val="089FF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6350" rIns="0" bIns="6350" numCol="1" spcCol="1270" anchor="ctr" anchorCtr="0">
            <a:noAutofit/>
          </a:bodyPr>
          <a:lstStyle/>
          <a:p>
            <a:pPr lvl="0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选择商旅小蜜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电话客服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184" y="1793047"/>
            <a:ext cx="2193323" cy="43061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525" y="1793047"/>
            <a:ext cx="2288308" cy="4306126"/>
          </a:xfrm>
          <a:prstGeom prst="rect">
            <a:avLst/>
          </a:prstGeom>
        </p:spPr>
      </p:pic>
      <p:cxnSp>
        <p:nvCxnSpPr>
          <p:cNvPr id="13" name="直接箭头连接符 12"/>
          <p:cNvCxnSpPr/>
          <p:nvPr/>
        </p:nvCxnSpPr>
        <p:spPr>
          <a:xfrm>
            <a:off x="3718502" y="2743200"/>
            <a:ext cx="2608405" cy="2872509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tailEnd type="triangle"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矩形 14"/>
          <p:cNvSpPr/>
          <p:nvPr/>
        </p:nvSpPr>
        <p:spPr>
          <a:xfrm>
            <a:off x="8330785" y="2554007"/>
            <a:ext cx="3025014" cy="111678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charset="-122"/>
              </a:rPr>
              <a:t>阿里商旅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charset="-122"/>
              </a:rPr>
              <a:t>24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charset="-122"/>
              </a:rPr>
              <a:t>小时服务热线：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charset="-122"/>
              </a:rPr>
              <a:t>400-880-5890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8E86BC7-0B99-400D-AD50-46789FB74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843" y="1793047"/>
            <a:ext cx="2193323" cy="430612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1" y="332351"/>
            <a:ext cx="1590937" cy="499281"/>
          </a:xfrm>
          <a:prstGeom prst="rect">
            <a:avLst/>
          </a:prstGeom>
          <a:ln w="12700">
            <a:miter lim="400000"/>
          </a:ln>
        </p:spPr>
        <p:txBody>
          <a:bodyPr wrap="square"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常见问题</a:t>
            </a: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9578196"/>
              </p:ext>
            </p:extLst>
          </p:nvPr>
        </p:nvGraphicFramePr>
        <p:xfrm>
          <a:off x="394881" y="1081125"/>
          <a:ext cx="11536776" cy="49799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9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02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05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类目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问题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解决方案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50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机票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如何提交机票退改签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您好，您可以点击首页‘我的’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-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‘机票订单’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-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选择对应的订单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-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点击‘我要退票’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/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‘我要改签’，根据页面提示进行操作；</a:t>
                      </a:r>
                      <a:endParaRPr kumimoji="0" lang="en-US" altLang="zh-CN" sz="12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阿里巴巴普惠体" panose="00020600040101010101" charset="-122"/>
                        <a:sym typeface="Calibri" panose="020F0502020204030204"/>
                      </a:endParaRPr>
                    </a:p>
                    <a:p>
                      <a:pPr marL="0" marR="0" indent="0" algn="l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如客票已经值机选座，需要先在原值机渠道取消值机后才能提交退票或改签。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77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机票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如何查看机票退改手续费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您好，阿里商旅严格按照航空公司规定执行，您可以在订单申请退改页面，查看机票退票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/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改签手续费。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2933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酒店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如何取消酒店订单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您好，您可以点击您可以点击首页‘我的’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-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‘酒店订单’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-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选择对应的订单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-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点击‘取消订单’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;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altLang="zh-CN" sz="12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阿里巴巴普惠体" panose="00020600040101010101" charset="-122"/>
                        <a:sym typeface="Calibri" panose="020F0502020204030204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温馨提醒：不同的酒店资源取消规则会不同，您可以在取消订单页面查看‘取消规则’，‘不可变更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/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取消</a:t>
                      </a:r>
                      <a:r>
                        <a:rPr kumimoji="0" lang="en-US" altLang="zh-CN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’</a:t>
                      </a: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的订单根据规则无法支持退款，如您退款被拒绝，建议您联系卖家进行协商确认，以卖家回复为准。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508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酒店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什么是信用住酒店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您好，信用住酒店是特定体验酒店类商品，先体验后支付，入住和离店时无需支付，离店后系统会进行扣款，超出差标部分及个人杂费会从绑定的个人账户内扣款。信用住酒店的三个权益为：免押金、免查房、免排队。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713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火车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预订火车票提示‘查订比已超过系统限制’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您好，由于车次查询次数过多，超过系统限制会影响预订，您可以联系商旅在线客户或热线</a:t>
                      </a:r>
                      <a:r>
                        <a:rPr lang="en-US" altLang="zh-CN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400-880-5890</a:t>
                      </a:r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客户处理。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2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用车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对用车费用有疑问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您好，您可以在行程结束后直接在用车订单内点击‘我不认可车费’按钮，工作人员会为您核实处理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42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账号</a:t>
                      </a: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为什么要绑定淘宝账号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zh-CN" altLang="en-US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阿里巴巴普惠体" panose="00020600040101010101" charset="-122"/>
                          <a:sym typeface="Calibri" panose="020F0502020204030204"/>
                        </a:rPr>
                        <a:t>您好，商旅预订时需要通过淘宝账号进行校验，绑定后可获得飞猪平台优惠权益；预订超出差标部分可以从绑定的个人账户内支付；预订信用住商品时，可以校验账号信用额度，快速预订信用住商品。不强制绑定淘宝账户。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901;p45"/>
          <p:cNvSpPr txBox="1"/>
          <p:nvPr/>
        </p:nvSpPr>
        <p:spPr>
          <a:xfrm>
            <a:off x="2142157" y="2829555"/>
            <a:ext cx="7907686" cy="1332020"/>
          </a:xfrm>
          <a:prstGeom prst="rect">
            <a:avLst/>
          </a:prstGeom>
          <a:ln w="12700">
            <a:miter lim="400000"/>
          </a:ln>
        </p:spPr>
        <p:txBody>
          <a:bodyPr lIns="121899" tIns="121899" rIns="121899" bIns="121899" anchor="t">
            <a:normAutofit/>
          </a:bodyPr>
          <a:lstStyle>
            <a:lvl1pPr marL="0" marR="0" indent="0" algn="ctr" defTabSz="12192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6000" b="0" i="0" u="none" strike="noStrike" cap="none" spc="0" baseline="0">
                <a:solidFill>
                  <a:srgbClr val="FFFFFF"/>
                </a:solidFill>
                <a:uFillTx/>
                <a:latin typeface="Alibaba-PuHuiTi-H"/>
                <a:ea typeface="Alibaba-PuHuiTi-H"/>
                <a:cs typeface="Alibaba-PuHuiTi-H"/>
                <a:sym typeface="Alibaba-PuHuiTi-H"/>
              </a:defRPr>
            </a:lvl1pPr>
            <a:lvl2pPr marL="0" marR="0" indent="0" algn="l" defTabSz="9144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 panose="020F0302020204030204"/>
                <a:ea typeface="Calibri Light" panose="020F0302020204030204"/>
                <a:cs typeface="Calibri Light" panose="020F0302020204030204"/>
                <a:sym typeface="Calibri Light" panose="020F0302020204030204"/>
              </a:defRPr>
            </a:lvl2pPr>
            <a:lvl3pPr marL="0" marR="0" indent="0" algn="l" defTabSz="9144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 panose="020F0302020204030204"/>
                <a:ea typeface="Calibri Light" panose="020F0302020204030204"/>
                <a:cs typeface="Calibri Light" panose="020F0302020204030204"/>
                <a:sym typeface="Calibri Light" panose="020F0302020204030204"/>
              </a:defRPr>
            </a:lvl3pPr>
            <a:lvl4pPr marL="0" marR="0" indent="0" algn="l" defTabSz="9144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 panose="020F0302020204030204"/>
                <a:ea typeface="Calibri Light" panose="020F0302020204030204"/>
                <a:cs typeface="Calibri Light" panose="020F0302020204030204"/>
                <a:sym typeface="Calibri Light" panose="020F0302020204030204"/>
              </a:defRPr>
            </a:lvl4pPr>
            <a:lvl5pPr marL="0" marR="0" indent="0" algn="l" defTabSz="9144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 panose="020F0302020204030204"/>
                <a:ea typeface="Calibri Light" panose="020F0302020204030204"/>
                <a:cs typeface="Calibri Light" panose="020F0302020204030204"/>
                <a:sym typeface="Calibri Light" panose="020F0302020204030204"/>
              </a:defRPr>
            </a:lvl5pPr>
            <a:lvl6pPr marL="0" marR="0" indent="0" algn="l" defTabSz="9144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 panose="020F0302020204030204"/>
                <a:ea typeface="Calibri Light" panose="020F0302020204030204"/>
                <a:cs typeface="Calibri Light" panose="020F0302020204030204"/>
                <a:sym typeface="Calibri Light" panose="020F0302020204030204"/>
              </a:defRPr>
            </a:lvl6pPr>
            <a:lvl7pPr marL="0" marR="0" indent="0" algn="l" defTabSz="9144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 panose="020F0302020204030204"/>
                <a:ea typeface="Calibri Light" panose="020F0302020204030204"/>
                <a:cs typeface="Calibri Light" panose="020F0302020204030204"/>
                <a:sym typeface="Calibri Light" panose="020F0302020204030204"/>
              </a:defRPr>
            </a:lvl7pPr>
            <a:lvl8pPr marL="0" marR="0" indent="0" algn="l" defTabSz="9144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 panose="020F0302020204030204"/>
                <a:ea typeface="Calibri Light" panose="020F0302020204030204"/>
                <a:cs typeface="Calibri Light" panose="020F0302020204030204"/>
                <a:sym typeface="Calibri Light" panose="020F0302020204030204"/>
              </a:defRPr>
            </a:lvl8pPr>
            <a:lvl9pPr marL="0" marR="0" indent="0" algn="l" defTabSz="91440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 panose="020F0302020204030204"/>
                <a:ea typeface="Calibri Light" panose="020F0302020204030204"/>
                <a:cs typeface="Calibri Light" panose="020F0302020204030204"/>
                <a:sym typeface="Calibri Light" panose="020F0302020204030204"/>
              </a:defRPr>
            </a:lvl9pPr>
          </a:lstStyle>
          <a:p>
            <a:pPr hangingPunct="1"/>
            <a:r>
              <a:rPr lang="en-US"/>
              <a:t>THANKS</a:t>
            </a:r>
            <a:endParaRPr lang="en-US" dirty="0"/>
          </a:p>
        </p:txBody>
      </p:sp>
      <p:sp>
        <p:nvSpPr>
          <p:cNvPr id="23" name="感谢聆听"/>
          <p:cNvSpPr txBox="1"/>
          <p:nvPr/>
        </p:nvSpPr>
        <p:spPr>
          <a:xfrm>
            <a:off x="5581980" y="3994971"/>
            <a:ext cx="1034390" cy="439421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>
                <a:solidFill>
                  <a:srgbClr val="FFFFFF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dirty="0" err="1"/>
              <a:t>感谢聆听</a:t>
            </a: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账号激活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5623A77-743D-4A13-8473-51608EB8E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550" y="1429305"/>
            <a:ext cx="1923082" cy="436337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A11DC22-D159-4015-B091-D6FE93DE4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373" y="1429305"/>
            <a:ext cx="1923083" cy="43648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013E177-DE76-4243-9DD0-C9F51F54BC21}"/>
              </a:ext>
            </a:extLst>
          </p:cNvPr>
          <p:cNvSpPr txBox="1"/>
          <p:nvPr/>
        </p:nvSpPr>
        <p:spPr>
          <a:xfrm>
            <a:off x="5599518" y="1747396"/>
            <a:ext cx="5617932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、首次登陆需要输入激活码，激活码由企业管理员提供。激活码有效期，收到激活码请尽快激活。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189A6FD-1F21-4026-A39A-4F85EC41F05B}"/>
              </a:ext>
            </a:extLst>
          </p:cNvPr>
          <p:cNvSpPr txBox="1"/>
          <p:nvPr/>
        </p:nvSpPr>
        <p:spPr>
          <a:xfrm>
            <a:off x="5599518" y="3303217"/>
            <a:ext cx="5952652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、激活后即可正常在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里预订，请确认企业名称是否正确。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5778778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g2.png" descr="b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511" y="-946150"/>
            <a:ext cx="9431301" cy="87503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0" name="输入中间隔页主标题"/>
          <p:cNvSpPr txBox="1"/>
          <p:nvPr/>
        </p:nvSpPr>
        <p:spPr>
          <a:xfrm>
            <a:off x="814051" y="2868441"/>
            <a:ext cx="3921973" cy="61555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defRPr sz="3200">
                <a:latin typeface="Alibaba-PuHuiTi-M"/>
                <a:ea typeface="Alibaba-PuHuiTi-M"/>
                <a:cs typeface="Alibaba-PuHuiTi-M"/>
                <a:sym typeface="Alibaba-PuHuiTi-M"/>
              </a:defRPr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出差申请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1" name="01"/>
          <p:cNvSpPr txBox="1"/>
          <p:nvPr/>
        </p:nvSpPr>
        <p:spPr>
          <a:xfrm>
            <a:off x="810699" y="1527763"/>
            <a:ext cx="1161855" cy="1354215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 sz="8000">
                <a:solidFill>
                  <a:srgbClr val="006BF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lang="en-US" altLang="zh-CN" dirty="0"/>
              <a:t>02</a:t>
            </a:r>
            <a:endParaRPr dirty="0"/>
          </a:p>
        </p:txBody>
      </p:sp>
      <p:sp>
        <p:nvSpPr>
          <p:cNvPr id="232" name="在此输入你的内容，根据你的内容做文案调整，输入你的内容根据你的内容做文案调整。"/>
          <p:cNvSpPr txBox="1"/>
          <p:nvPr/>
        </p:nvSpPr>
        <p:spPr>
          <a:xfrm>
            <a:off x="812102" y="3654253"/>
            <a:ext cx="4665030" cy="66167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lnSpc>
                <a:spcPct val="150000"/>
              </a:lnSpc>
              <a:defRPr sz="1200">
                <a:solidFill>
                  <a:srgbClr val="535353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员工出差前，需提前提交出差申请单，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审批通过后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，方可从阿里商旅进行订票操作。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3" name="图片 3" descr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187" y="249399"/>
            <a:ext cx="1455442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差旅申请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94882" y="1031915"/>
            <a:ext cx="638765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提交差旅申请路径：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阿里商旅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差旅申请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 -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创建差旅申请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endParaRPr kumimoji="0" lang="en-US" altLang="zh-C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：如企业是系统对接的企业，需要从其他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OA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系统内发起出差申请的，不能在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内发起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24B5B655-EEF1-4A84-8A91-08A6664996DB}"/>
              </a:ext>
            </a:extLst>
          </p:cNvPr>
          <p:cNvGrpSpPr/>
          <p:nvPr/>
        </p:nvGrpSpPr>
        <p:grpSpPr>
          <a:xfrm>
            <a:off x="394882" y="1856171"/>
            <a:ext cx="6460107" cy="4522440"/>
            <a:chOff x="43079" y="1853536"/>
            <a:chExt cx="6994077" cy="467211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8F9B6EA-8687-4660-B694-3A9CD2351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079" y="1853536"/>
              <a:ext cx="2338714" cy="4672113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61BE764-8E14-44A9-B392-1BD0AEC74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5708" y="1853536"/>
              <a:ext cx="2283154" cy="4672113"/>
            </a:xfrm>
            <a:prstGeom prst="rect">
              <a:avLst/>
            </a:prstGeom>
          </p:spPr>
        </p:pic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2B0E0177-E7CA-4FE3-B1BE-95065D807BC6}"/>
                </a:ext>
              </a:extLst>
            </p:cNvPr>
            <p:cNvGrpSpPr/>
            <p:nvPr/>
          </p:nvGrpSpPr>
          <p:grpSpPr>
            <a:xfrm>
              <a:off x="4741366" y="1853536"/>
              <a:ext cx="2295790" cy="4672113"/>
              <a:chOff x="2796660" y="1794111"/>
              <a:chExt cx="2295790" cy="4601801"/>
            </a:xfrm>
          </p:grpSpPr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id="{2896048A-C537-4420-A08A-295438195E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96660" y="1794111"/>
                <a:ext cx="2295790" cy="2984014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9C535711-560B-4EAA-A6B6-2A98491826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96660" y="4366572"/>
                <a:ext cx="2295790" cy="2029340"/>
              </a:xfrm>
              <a:prstGeom prst="rect">
                <a:avLst/>
              </a:prstGeom>
            </p:spPr>
          </p:pic>
        </p:grpSp>
      </p:grpSp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0FDD6DEA-F77F-4375-AE50-D750628E61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1682549"/>
              </p:ext>
            </p:extLst>
          </p:nvPr>
        </p:nvGraphicFramePr>
        <p:xfrm>
          <a:off x="7079660" y="431157"/>
          <a:ext cx="4955323" cy="5947454"/>
        </p:xfrm>
        <a:graphic>
          <a:graphicData uri="http://schemas.openxmlformats.org/drawingml/2006/table">
            <a:tbl>
              <a:tblPr/>
              <a:tblGrid>
                <a:gridCol w="522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1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1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2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序号</a:t>
                      </a:r>
                      <a:endParaRPr lang="en-US" altLang="en-US" sz="110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字段名称</a:t>
                      </a:r>
                      <a:endParaRPr lang="en-US" altLang="en-US" sz="110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填写字段</a:t>
                      </a: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说明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3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1</a:t>
                      </a: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申请人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提交申请单人员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1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2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100" b="0" i="0" u="none" strike="noStrike" cap="none" spc="0" baseline="0" dirty="0">
                          <a:solidFill>
                            <a:srgbClr val="FFFFFF"/>
                          </a:solidFill>
                          <a:uFillTx/>
                          <a:latin typeface="微软雅黑" charset="0"/>
                          <a:ea typeface="微软雅黑" charset="0"/>
                          <a:sym typeface="Calibri" panose="020F0502020204030204"/>
                        </a:rPr>
                        <a:t>出行人（同行人）</a:t>
                      </a: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100" b="0" i="0" u="none" strike="noStrike" cap="none" spc="0" baseline="0" dirty="0">
                          <a:solidFill>
                            <a:srgbClr val="FFFFFF"/>
                          </a:solidFill>
                          <a:uFillTx/>
                          <a:latin typeface="微软雅黑" charset="0"/>
                          <a:ea typeface="微软雅黑" charset="0"/>
                          <a:sym typeface="Calibri" panose="020F0502020204030204"/>
                        </a:rPr>
                        <a:t>出差人员及同出行人员</a:t>
                      </a: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9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3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出差事由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填写出差原因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4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4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100" b="0" i="0" u="none" strike="noStrike" cap="none" spc="0" baseline="0" dirty="0">
                          <a:solidFill>
                            <a:srgbClr val="FFFFFF"/>
                          </a:solidFill>
                          <a:uFillTx/>
                          <a:latin typeface="微软雅黑" charset="0"/>
                          <a:ea typeface="+mn-ea"/>
                          <a:sym typeface="Calibri" panose="020F0502020204030204"/>
                        </a:rPr>
                        <a:t>部门</a:t>
                      </a: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i="0" u="none" strike="noStrike" cap="none" spc="0" baseline="0" dirty="0">
                          <a:solidFill>
                            <a:srgbClr val="FFFFFF"/>
                          </a:solidFill>
                          <a:uFillTx/>
                          <a:latin typeface="微软雅黑" charset="0"/>
                          <a:ea typeface="+mn-ea"/>
                          <a:cs typeface="微软雅黑" charset="0"/>
                          <a:sym typeface="Calibri" panose="020F0502020204030204"/>
                        </a:rPr>
                        <a:t> </a:t>
                      </a:r>
                      <a:r>
                        <a:rPr lang="zh-CN" altLang="en-US" sz="1100" b="0" i="0" u="none" strike="noStrike" cap="none" spc="0" baseline="0" dirty="0">
                          <a:solidFill>
                            <a:srgbClr val="FFFFFF"/>
                          </a:solidFill>
                          <a:uFillTx/>
                          <a:latin typeface="微软雅黑" charset="0"/>
                          <a:ea typeface="+mn-ea"/>
                          <a:cs typeface="微软雅黑" charset="0"/>
                          <a:sym typeface="Calibri" panose="020F0502020204030204"/>
                        </a:rPr>
                        <a:t>人员所属部门</a:t>
                      </a:r>
                      <a:endParaRPr lang="en-US" altLang="en-US" sz="1100" b="0" i="0" u="none" strike="noStrike" cap="none" spc="0" baseline="0" dirty="0">
                        <a:solidFill>
                          <a:srgbClr val="FFFFFF"/>
                        </a:solidFill>
                        <a:uFillTx/>
                        <a:latin typeface="微软雅黑" charset="0"/>
                        <a:ea typeface="+mn-ea"/>
                        <a:cs typeface="微软雅黑" charset="0"/>
                        <a:sym typeface="Calibri" panose="020F0502020204030204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9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5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成本中心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费用所属部门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67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6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发票抬头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公司开票主体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26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7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出差</a:t>
                      </a: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时间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选择要出差的</a:t>
                      </a: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开始和结束</a:t>
                      </a: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时间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8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出发</a:t>
                      </a: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/</a:t>
                      </a: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目的</a:t>
                      </a: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地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选择要出差的城市，注意</a:t>
                      </a: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，</a:t>
                      </a: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出发地和目的地一次最多各选</a:t>
                      </a:r>
                      <a:r>
                        <a:rPr lang="en-US" altLang="zh-CN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5</a:t>
                      </a: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个城市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886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9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类型（机票</a:t>
                      </a:r>
                      <a:r>
                        <a:rPr lang="en-US" altLang="zh-CN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/</a:t>
                      </a: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火车）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选择</a:t>
                      </a: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当交通工具</a:t>
                      </a: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，</a:t>
                      </a: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选择飞机时，则不能预订火车；同样选择火车则不能预订机票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970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10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往返</a:t>
                      </a:r>
                      <a:r>
                        <a:rPr lang="en-US" altLang="zh-CN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/</a:t>
                      </a:r>
                      <a:r>
                        <a:rPr lang="en-US" altLang="zh-CN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单程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当选择单程时，例：上海出发到北京，则不能预订北京到上海的票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19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11</a:t>
                      </a: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出发</a:t>
                      </a:r>
                      <a:r>
                        <a:rPr lang="en-US" altLang="zh-CN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/</a:t>
                      </a: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目的城市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选择要出差的城市，注意，当交通工具选择飞机时，只能搜索到有机场的城市；例：苏州无机场，当交通工具选择飞机时，城市搜索苏州，会推荐常州、无锡等邻近有机场的城市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4274827"/>
                  </a:ext>
                </a:extLst>
              </a:tr>
              <a:tr h="37528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12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出发</a:t>
                      </a:r>
                      <a:r>
                        <a:rPr lang="en-US" altLang="zh-CN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/</a:t>
                      </a: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返程日期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选择交通工具的往返日期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151839"/>
                  </a:ext>
                </a:extLst>
              </a:tr>
              <a:tr h="3163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13</a:t>
                      </a: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类型（酒店）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出差如需入住酒店，需添加酒店行程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8281"/>
                  </a:ext>
                </a:extLst>
              </a:tr>
              <a:tr h="2743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14</a:t>
                      </a: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100" b="0" i="0" u="none" strike="noStrike" cap="none" spc="0" baseline="0" dirty="0">
                          <a:solidFill>
                            <a:srgbClr val="FFFFFF"/>
                          </a:solidFill>
                          <a:uFillTx/>
                          <a:latin typeface="微软雅黑" charset="0"/>
                          <a:ea typeface="微软雅黑" charset="0"/>
                          <a:sym typeface="Calibri" panose="020F0502020204030204"/>
                        </a:rPr>
                        <a:t>入住城市</a:t>
                      </a: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100" b="0" i="0" u="none" strike="noStrike" cap="none" spc="0" baseline="0" dirty="0">
                          <a:solidFill>
                            <a:srgbClr val="FFFFFF"/>
                          </a:solidFill>
                          <a:uFillTx/>
                          <a:latin typeface="微软雅黑" charset="0"/>
                          <a:ea typeface="微软雅黑" charset="0"/>
                          <a:sym typeface="Calibri" panose="020F0502020204030204"/>
                        </a:rPr>
                        <a:t>选择酒店入住城市</a:t>
                      </a: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480060"/>
                  </a:ext>
                </a:extLst>
              </a:tr>
              <a:tr h="2329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15</a:t>
                      </a: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入住时间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选择酒店入住时间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8322945"/>
                  </a:ext>
                </a:extLst>
              </a:tr>
              <a:tr h="2329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1100" dirty="0">
                          <a:solidFill>
                            <a:srgbClr val="FFFFFF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16</a:t>
                      </a:r>
                    </a:p>
                  </a:txBody>
                  <a:tcPr marL="68580" marR="68580" marT="12700" anchor="ctr">
                    <a:lnL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增加行程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100" dirty="0" err="1">
                          <a:solidFill>
                            <a:srgbClr val="FFFFFF"/>
                          </a:solidFill>
                          <a:latin typeface="微软雅黑" charset="0"/>
                          <a:cs typeface="微软雅黑" charset="0"/>
                        </a:rPr>
                        <a:t>若多段行程，例上海-北京，北京-天津，可以增加多段行程</a:t>
                      </a:r>
                      <a:endParaRPr lang="en-US" altLang="en-US" sz="1100" dirty="0">
                        <a:solidFill>
                          <a:srgbClr val="FFFFFF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68580" marR="68580" marT="127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31476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bg2.png" descr="b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511" y="-946150"/>
            <a:ext cx="9431301" cy="87503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0" name="输入中间隔页主标题"/>
          <p:cNvSpPr txBox="1"/>
          <p:nvPr/>
        </p:nvSpPr>
        <p:spPr>
          <a:xfrm>
            <a:off x="814051" y="2868441"/>
            <a:ext cx="3921973" cy="615551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defRPr sz="3200">
                <a:latin typeface="Alibaba-PuHuiTi-M"/>
                <a:ea typeface="Alibaba-PuHuiTi-M"/>
                <a:cs typeface="Alibaba-PuHuiTi-M"/>
                <a:sym typeface="Alibaba-PuHuiTi-M"/>
              </a:defRPr>
            </a:lvl1pPr>
          </a:lstStyle>
          <a:p>
            <a:r>
              <a:rPr lang="zh-CN" altLang="en-US" dirty="0"/>
              <a:t>机票类目操作流程</a:t>
            </a:r>
            <a:endParaRPr dirty="0"/>
          </a:p>
        </p:txBody>
      </p:sp>
      <p:sp>
        <p:nvSpPr>
          <p:cNvPr id="231" name="01"/>
          <p:cNvSpPr txBox="1"/>
          <p:nvPr/>
        </p:nvSpPr>
        <p:spPr>
          <a:xfrm>
            <a:off x="810699" y="1527763"/>
            <a:ext cx="1161855" cy="1354215"/>
          </a:xfrm>
          <a:prstGeom prst="rect">
            <a:avLst/>
          </a:prstGeom>
          <a:ln w="12700">
            <a:miter lim="400000"/>
          </a:ln>
        </p:spPr>
        <p:txBody>
          <a:bodyPr wrap="none" lIns="60959" tIns="60959" rIns="60959" bIns="60959">
            <a:spAutoFit/>
          </a:bodyPr>
          <a:lstStyle>
            <a:lvl1pPr>
              <a:defRPr sz="8000">
                <a:solidFill>
                  <a:srgbClr val="006BFF"/>
                </a:solidFill>
                <a:latin typeface="Alibaba-PuHuiTi-H"/>
                <a:ea typeface="Alibaba-PuHuiTi-H"/>
                <a:cs typeface="Alibaba-PuHuiTi-H"/>
                <a:sym typeface="Alibaba-PuHuiTi-H"/>
              </a:defRPr>
            </a:lvl1pPr>
          </a:lstStyle>
          <a:p>
            <a:r>
              <a:rPr dirty="0"/>
              <a:t>0</a:t>
            </a:r>
            <a:r>
              <a:rPr lang="en-US" altLang="zh-CN" dirty="0"/>
              <a:t>3</a:t>
            </a:r>
            <a:endParaRPr dirty="0"/>
          </a:p>
        </p:txBody>
      </p:sp>
      <p:sp>
        <p:nvSpPr>
          <p:cNvPr id="232" name="在此输入你的内容，根据你的内容做文案调整，输入你的内容根据你的内容做文案调整。"/>
          <p:cNvSpPr txBox="1"/>
          <p:nvPr/>
        </p:nvSpPr>
        <p:spPr>
          <a:xfrm>
            <a:off x="812102" y="3654253"/>
            <a:ext cx="4665030" cy="1759198"/>
          </a:xfrm>
          <a:prstGeom prst="rect">
            <a:avLst/>
          </a:prstGeom>
          <a:ln w="12700">
            <a:miter lim="400000"/>
          </a:ln>
        </p:spPr>
        <p:txBody>
          <a:bodyPr lIns="60959" tIns="60959" rIns="60959" bIns="60959">
            <a:spAutoFit/>
          </a:bodyPr>
          <a:lstStyle>
            <a:lvl1pPr defTabSz="228600">
              <a:lnSpc>
                <a:spcPct val="150000"/>
              </a:lnSpc>
              <a:defRPr sz="1200">
                <a:solidFill>
                  <a:srgbClr val="535353"/>
                </a:solidFill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/>
              <a:t>机票预订</a:t>
            </a:r>
            <a:endParaRPr lang="en-US" altLang="zh-CN" dirty="0"/>
          </a:p>
          <a:p>
            <a:r>
              <a:rPr lang="zh-CN" altLang="en-US" dirty="0"/>
              <a:t>机票超标预订</a:t>
            </a:r>
            <a:endParaRPr lang="en-US" altLang="zh-CN" dirty="0"/>
          </a:p>
          <a:p>
            <a:r>
              <a:rPr lang="zh-CN" altLang="en-US" dirty="0"/>
              <a:t>机票低价提醒</a:t>
            </a:r>
            <a:endParaRPr lang="en-US" altLang="zh-CN" dirty="0"/>
          </a:p>
          <a:p>
            <a:r>
              <a:rPr lang="zh-CN" altLang="en-US" dirty="0"/>
              <a:t>机票退票</a:t>
            </a:r>
            <a:endParaRPr lang="en-US" altLang="zh-CN" dirty="0"/>
          </a:p>
          <a:p>
            <a:r>
              <a:rPr lang="zh-CN" altLang="en-US" dirty="0"/>
              <a:t>机票改签</a:t>
            </a:r>
            <a:endParaRPr lang="en-US" altLang="zh-CN" dirty="0"/>
          </a:p>
          <a:p>
            <a:endParaRPr dirty="0"/>
          </a:p>
        </p:txBody>
      </p:sp>
      <p:pic>
        <p:nvPicPr>
          <p:cNvPr id="233" name="图片 3" descr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187" y="249399"/>
            <a:ext cx="1455442" cy="505363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机票预订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2938000" y="1407929"/>
            <a:ext cx="2026920" cy="511279"/>
            <a:chOff x="10078680" y="35595"/>
            <a:chExt cx="1496933" cy="488233"/>
          </a:xfrm>
          <a:solidFill>
            <a:srgbClr val="089FF7"/>
          </a:solidFill>
        </p:grpSpPr>
        <p:sp>
          <p:nvSpPr>
            <p:cNvPr id="17" name="箭头: V 形 16"/>
            <p:cNvSpPr/>
            <p:nvPr/>
          </p:nvSpPr>
          <p:spPr>
            <a:xfrm>
              <a:off x="10112445" y="35595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箭头: V 形 6"/>
            <p:cNvSpPr txBox="1"/>
            <p:nvPr/>
          </p:nvSpPr>
          <p:spPr>
            <a:xfrm>
              <a:off x="10078680" y="109672"/>
              <a:ext cx="1496933" cy="414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lvl="0" algn="ctr"/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若多个行程点击</a:t>
              </a:r>
              <a:r>
                <a:rPr lang="zh-CN" altLang="en-US" sz="1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向右箭头</a:t>
              </a: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更换行程、出行人后进行订票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957828" y="1397841"/>
            <a:ext cx="2027603" cy="433705"/>
            <a:chOff x="12580263" y="85202"/>
            <a:chExt cx="1425357" cy="414156"/>
          </a:xfrm>
          <a:solidFill>
            <a:srgbClr val="089FF7"/>
          </a:solidFill>
        </p:grpSpPr>
        <p:sp>
          <p:nvSpPr>
            <p:cNvPr id="23" name="箭头: V 形 22"/>
            <p:cNvSpPr/>
            <p:nvPr/>
          </p:nvSpPr>
          <p:spPr>
            <a:xfrm>
              <a:off x="12580263" y="85202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箭头: V 形 10"/>
            <p:cNvSpPr txBox="1"/>
            <p:nvPr/>
          </p:nvSpPr>
          <p:spPr>
            <a:xfrm>
              <a:off x="12621777" y="85202"/>
              <a:ext cx="1378452" cy="414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跳转机票搜索页面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城市时间自动带出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7029536" y="1407929"/>
            <a:ext cx="2105024" cy="434975"/>
            <a:chOff x="12580263" y="85202"/>
            <a:chExt cx="1554615" cy="415369"/>
          </a:xfrm>
          <a:solidFill>
            <a:srgbClr val="089FF7"/>
          </a:solidFill>
        </p:grpSpPr>
        <p:sp>
          <p:nvSpPr>
            <p:cNvPr id="26" name="箭头: V 形 25"/>
            <p:cNvSpPr/>
            <p:nvPr/>
          </p:nvSpPr>
          <p:spPr>
            <a:xfrm>
              <a:off x="12580263" y="85202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箭头: V 形 10"/>
            <p:cNvSpPr txBox="1"/>
            <p:nvPr/>
          </p:nvSpPr>
          <p:spPr>
            <a:xfrm>
              <a:off x="12756593" y="86415"/>
              <a:ext cx="1378285" cy="414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lvl="0"/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选择要预订的航班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352" y="1995644"/>
            <a:ext cx="1919261" cy="4207323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1006476" y="1395465"/>
            <a:ext cx="1941195" cy="436244"/>
            <a:chOff x="5410193" y="5272"/>
            <a:chExt cx="1431298" cy="414311"/>
          </a:xfrm>
          <a:solidFill>
            <a:srgbClr val="089FF7"/>
          </a:solidFill>
        </p:grpSpPr>
        <p:sp>
          <p:nvSpPr>
            <p:cNvPr id="29" name="箭头: V 形 28"/>
            <p:cNvSpPr/>
            <p:nvPr/>
          </p:nvSpPr>
          <p:spPr>
            <a:xfrm>
              <a:off x="5410193" y="5272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箭头: V 形 4"/>
            <p:cNvSpPr txBox="1"/>
            <p:nvPr/>
          </p:nvSpPr>
          <p:spPr>
            <a:xfrm>
              <a:off x="5447649" y="5272"/>
              <a:ext cx="1393842" cy="414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6350" rIns="0" bIns="6350" numCol="1" spcCol="1270" anchor="ctr" anchorCtr="0">
              <a:noAutofit/>
            </a:bodyPr>
            <a:lstStyle/>
            <a:p>
              <a:pPr lvl="0" algn="ctr"/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申请单通过后</a:t>
              </a:r>
            </a:p>
            <a:p>
              <a:pPr lvl="0" algn="ctr"/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点击‘机票’进入</a:t>
              </a: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795" y="1993124"/>
            <a:ext cx="1930039" cy="4209843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3682" y="1993124"/>
            <a:ext cx="1930039" cy="4209844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9956" y="2003900"/>
            <a:ext cx="2027603" cy="4207322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0070" y="1993123"/>
            <a:ext cx="2073839" cy="4207321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9010069" y="1407929"/>
            <a:ext cx="2160269" cy="433705"/>
            <a:chOff x="12580263" y="85202"/>
            <a:chExt cx="1490911" cy="414156"/>
          </a:xfrm>
          <a:solidFill>
            <a:srgbClr val="089FF7"/>
          </a:solidFill>
        </p:grpSpPr>
        <p:sp>
          <p:nvSpPr>
            <p:cNvPr id="37" name="箭头: V 形 36"/>
            <p:cNvSpPr/>
            <p:nvPr/>
          </p:nvSpPr>
          <p:spPr>
            <a:xfrm>
              <a:off x="12580263" y="85202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箭头: V 形 10"/>
            <p:cNvSpPr txBox="1"/>
            <p:nvPr/>
          </p:nvSpPr>
          <p:spPr>
            <a:xfrm>
              <a:off x="12617075" y="85202"/>
              <a:ext cx="1454099" cy="414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lvl="0"/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确认航班、乘机人等预订信息后点击‘企业支付’</a:t>
              </a:r>
            </a:p>
          </p:txBody>
        </p: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184;p28"/>
          <p:cNvSpPr/>
          <p:nvPr/>
        </p:nvSpPr>
        <p:spPr>
          <a:xfrm>
            <a:off x="488970" y="869318"/>
            <a:ext cx="971160" cy="109464"/>
          </a:xfrm>
          <a:prstGeom prst="rect">
            <a:avLst/>
          </a:prstGeom>
          <a:solidFill>
            <a:srgbClr val="006BFF"/>
          </a:solidFill>
          <a:ln w="12700">
            <a:miter lim="400000"/>
          </a:ln>
        </p:spPr>
        <p:txBody>
          <a:bodyPr lIns="60959" tIns="60959" rIns="60959" bIns="60959" anchor="ctr"/>
          <a:lstStyle/>
          <a:p>
            <a:endParaRPr/>
          </a:p>
        </p:txBody>
      </p:sp>
      <p:sp>
        <p:nvSpPr>
          <p:cNvPr id="337" name="Text Box 12"/>
          <p:cNvSpPr txBox="1"/>
          <p:nvPr/>
        </p:nvSpPr>
        <p:spPr>
          <a:xfrm>
            <a:off x="394882" y="332351"/>
            <a:ext cx="5204636" cy="499281"/>
          </a:xfrm>
          <a:prstGeom prst="rect">
            <a:avLst/>
          </a:prstGeom>
          <a:ln w="12700">
            <a:miter lim="400000"/>
          </a:ln>
        </p:spPr>
        <p:txBody>
          <a:bodyPr lIns="33866" tIns="33866" rIns="33866" bIns="33866" anchor="ctr">
            <a:spAutoFit/>
          </a:bodyPr>
          <a:lstStyle>
            <a:lvl1pPr>
              <a:defRPr sz="2800" b="1">
                <a:latin typeface="阿里巴巴普惠体" panose="00020600040101010101" charset="-122"/>
                <a:ea typeface="阿里巴巴普惠体" panose="00020600040101010101" charset="-122"/>
                <a:cs typeface="阿里巴巴普惠体" panose="00020600040101010101" charset="-122"/>
                <a:sym typeface="阿里巴巴普惠体" panose="00020600040101010101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机票退票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021559" y="1194498"/>
            <a:ext cx="2005989" cy="414077"/>
            <a:chOff x="10112445" y="35595"/>
            <a:chExt cx="1425357" cy="414077"/>
          </a:xfrm>
          <a:solidFill>
            <a:srgbClr val="089FF7"/>
          </a:solidFill>
        </p:grpSpPr>
        <p:sp>
          <p:nvSpPr>
            <p:cNvPr id="19" name="箭头: V 形 18"/>
            <p:cNvSpPr/>
            <p:nvPr/>
          </p:nvSpPr>
          <p:spPr>
            <a:xfrm>
              <a:off x="10112445" y="35595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箭头: V 形 6"/>
            <p:cNvSpPr txBox="1"/>
            <p:nvPr/>
          </p:nvSpPr>
          <p:spPr>
            <a:xfrm>
              <a:off x="10319484" y="35595"/>
              <a:ext cx="1011280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找到要退票的机票订单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250634" y="1190512"/>
            <a:ext cx="2082673" cy="414077"/>
            <a:chOff x="12580263" y="85202"/>
            <a:chExt cx="1433455" cy="414077"/>
          </a:xfrm>
          <a:solidFill>
            <a:srgbClr val="089FF7"/>
          </a:solidFill>
        </p:grpSpPr>
        <p:sp>
          <p:nvSpPr>
            <p:cNvPr id="25" name="箭头: V 形 24"/>
            <p:cNvSpPr/>
            <p:nvPr/>
          </p:nvSpPr>
          <p:spPr>
            <a:xfrm>
              <a:off x="12580263" y="85202"/>
              <a:ext cx="1433455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箭头: V 形 10"/>
            <p:cNvSpPr txBox="1"/>
            <p:nvPr/>
          </p:nvSpPr>
          <p:spPr>
            <a:xfrm>
              <a:off x="12787302" y="85202"/>
              <a:ext cx="1011280" cy="414077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点击‘我要退票’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533938" y="1197069"/>
            <a:ext cx="2252083" cy="415363"/>
            <a:chOff x="12580263" y="85202"/>
            <a:chExt cx="1425357" cy="414077"/>
          </a:xfrm>
          <a:solidFill>
            <a:srgbClr val="089FF7"/>
          </a:solidFill>
        </p:grpSpPr>
        <p:sp>
          <p:nvSpPr>
            <p:cNvPr id="28" name="箭头: V 形 27"/>
            <p:cNvSpPr/>
            <p:nvPr/>
          </p:nvSpPr>
          <p:spPr>
            <a:xfrm>
              <a:off x="12580263" y="85202"/>
              <a:ext cx="1425357" cy="414077"/>
            </a:xfrm>
            <a:prstGeom prst="chevron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箭头: V 形 10"/>
            <p:cNvSpPr txBox="1"/>
            <p:nvPr/>
          </p:nvSpPr>
          <p:spPr>
            <a:xfrm>
              <a:off x="12724142" y="85202"/>
              <a:ext cx="1074266" cy="414004"/>
            </a:xfrm>
            <a:prstGeom prst="rect">
              <a:avLst/>
            </a:prstGeom>
            <a:grpFill/>
            <a:ln>
              <a:solidFill>
                <a:srgbClr val="089FF7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5715" rIns="0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CN" altLang="en-US" sz="1400" b="1" kern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退票原因可点击选择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67984" y="1197069"/>
            <a:ext cx="2252084" cy="4977824"/>
            <a:chOff x="816747" y="1197071"/>
            <a:chExt cx="2252084" cy="4977824"/>
          </a:xfrm>
        </p:grpSpPr>
        <p:grpSp>
          <p:nvGrpSpPr>
            <p:cNvPr id="15" name="组合 14"/>
            <p:cNvGrpSpPr/>
            <p:nvPr/>
          </p:nvGrpSpPr>
          <p:grpSpPr>
            <a:xfrm>
              <a:off x="816747" y="1197071"/>
              <a:ext cx="2214106" cy="414077"/>
              <a:chOff x="5410193" y="5272"/>
              <a:chExt cx="1425357" cy="414077"/>
            </a:xfrm>
            <a:solidFill>
              <a:srgbClr val="089FF7"/>
            </a:solidFill>
          </p:grpSpPr>
          <p:sp>
            <p:nvSpPr>
              <p:cNvPr id="16" name="箭头: V 形 15"/>
              <p:cNvSpPr/>
              <p:nvPr/>
            </p:nvSpPr>
            <p:spPr>
              <a:xfrm>
                <a:off x="5410193" y="5272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箭头: V 形 4"/>
              <p:cNvSpPr txBox="1"/>
              <p:nvPr/>
            </p:nvSpPr>
            <p:spPr>
              <a:xfrm>
                <a:off x="5622731" y="5272"/>
                <a:ext cx="1022909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6350" rIns="0" bIns="6350" numCol="1" spcCol="1270" anchor="ctr" anchorCtr="0">
                <a:noAutofit/>
              </a:bodyPr>
              <a:lstStyle/>
              <a:p>
                <a:pPr marL="0" lvl="0" indent="0" algn="ctr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400" b="1" kern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进入阿里商旅，右下角点‘我的’</a:t>
                </a:r>
              </a:p>
            </p:txBody>
          </p:sp>
        </p:grp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6747" y="1772470"/>
              <a:ext cx="2252084" cy="4402425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2735365" y="1181610"/>
            <a:ext cx="2161757" cy="4993284"/>
            <a:chOff x="2913941" y="1181610"/>
            <a:chExt cx="2161757" cy="4993284"/>
          </a:xfrm>
        </p:grpSpPr>
        <p:grpSp>
          <p:nvGrpSpPr>
            <p:cNvPr id="21" name="组合 20"/>
            <p:cNvGrpSpPr/>
            <p:nvPr/>
          </p:nvGrpSpPr>
          <p:grpSpPr>
            <a:xfrm>
              <a:off x="2913941" y="1181610"/>
              <a:ext cx="2161757" cy="414077"/>
              <a:chOff x="7672856" y="42601"/>
              <a:chExt cx="1425357" cy="414077"/>
            </a:xfrm>
            <a:solidFill>
              <a:srgbClr val="089FF7"/>
            </a:solidFill>
          </p:grpSpPr>
          <p:sp>
            <p:nvSpPr>
              <p:cNvPr id="22" name="箭头: V 形 21"/>
              <p:cNvSpPr/>
              <p:nvPr/>
            </p:nvSpPr>
            <p:spPr>
              <a:xfrm>
                <a:off x="7672856" y="42601"/>
                <a:ext cx="1425357" cy="414077"/>
              </a:xfrm>
              <a:prstGeom prst="chevron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箭头: V 形 8"/>
              <p:cNvSpPr txBox="1"/>
              <p:nvPr/>
            </p:nvSpPr>
            <p:spPr>
              <a:xfrm>
                <a:off x="7879895" y="42601"/>
                <a:ext cx="1011280" cy="414077"/>
              </a:xfrm>
              <a:prstGeom prst="rect">
                <a:avLst/>
              </a:prstGeom>
              <a:grpFill/>
              <a:ln>
                <a:solidFill>
                  <a:srgbClr val="089FF7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5715" rIns="0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zh-CN" altLang="en-US" sz="1400" b="1" kern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点击‘机票订单’</a:t>
                </a:r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13941" y="1772469"/>
              <a:ext cx="2161757" cy="4402425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017" y="1772468"/>
            <a:ext cx="2091256" cy="440242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495" y="1766410"/>
            <a:ext cx="2161757" cy="4402423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5616" y="1766409"/>
            <a:ext cx="2252084" cy="440242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4602a2b-a7e6-453e-96d0-2141d332c3e3}"/>
</p:tagLst>
</file>

<file path=ppt/theme/theme1.xml><?xml version="1.0" encoding="utf-8"?>
<a:theme xmlns:a="http://schemas.openxmlformats.org/drawingml/2006/main" name="IT CONSULTING">
  <a:themeElements>
    <a:clrScheme name="IT CONSULTING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B6B00"/>
      </a:accent1>
      <a:accent2>
        <a:srgbClr val="B74F02"/>
      </a:accent2>
      <a:accent3>
        <a:srgbClr val="FB9B54"/>
      </a:accent3>
      <a:accent4>
        <a:srgbClr val="F3F3F3"/>
      </a:accent4>
      <a:accent5>
        <a:srgbClr val="CCCCCC"/>
      </a:accent5>
      <a:accent6>
        <a:srgbClr val="F6B26B"/>
      </a:accent6>
      <a:hlink>
        <a:srgbClr val="0000FF"/>
      </a:hlink>
      <a:folHlink>
        <a:srgbClr val="FF00FF"/>
      </a:folHlink>
    </a:clrScheme>
    <a:fontScheme name="IT CONSULTING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IT CONSULTI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60959" tIns="60959" rIns="60959" bIns="60959" numCol="1" spcCol="38100" rtlCol="0" anchor="ctr">
        <a:spAutoFit/>
      </a:bodyPr>
      <a:lstStyle>
        <a:defPPr marL="0" marR="0" indent="0" algn="l" defTabSz="1219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60959" tIns="60959" rIns="60959" bIns="60959" numCol="1" spcCol="38100" rtlCol="0" anchor="t">
        <a:spAutoFit/>
      </a:bodyPr>
      <a:lstStyle>
        <a:defPPr marL="0" marR="0" indent="0" algn="l" defTabSz="1219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T CONSULTING">
  <a:themeElements>
    <a:clrScheme name="IT CONSULTING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B6B00"/>
      </a:accent1>
      <a:accent2>
        <a:srgbClr val="B74F02"/>
      </a:accent2>
      <a:accent3>
        <a:srgbClr val="FB9B54"/>
      </a:accent3>
      <a:accent4>
        <a:srgbClr val="F3F3F3"/>
      </a:accent4>
      <a:accent5>
        <a:srgbClr val="CCCCCC"/>
      </a:accent5>
      <a:accent6>
        <a:srgbClr val="F6B26B"/>
      </a:accent6>
      <a:hlink>
        <a:srgbClr val="0000FF"/>
      </a:hlink>
      <a:folHlink>
        <a:srgbClr val="FF00FF"/>
      </a:folHlink>
    </a:clrScheme>
    <a:fontScheme name="IT CONSULTING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IT CONSULTI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60959" tIns="60959" rIns="60959" bIns="60959" numCol="1" spcCol="38100" rtlCol="0" anchor="ctr">
        <a:spAutoFit/>
      </a:bodyPr>
      <a:lstStyle>
        <a:defPPr marL="0" marR="0" indent="0" algn="l" defTabSz="1219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60959" tIns="60959" rIns="60959" bIns="60959" numCol="1" spcCol="38100" rtlCol="0" anchor="t">
        <a:spAutoFit/>
      </a:bodyPr>
      <a:lstStyle>
        <a:defPPr marL="0" marR="0" indent="0" algn="l" defTabSz="1219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1652</Words>
  <Application>Microsoft Office PowerPoint</Application>
  <PresentationFormat>宽屏</PresentationFormat>
  <Paragraphs>260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51" baseType="lpstr">
      <vt:lpstr>Alibaba-PuHuiTi-H</vt:lpstr>
      <vt:lpstr>Alibaba-PuHuiTi-M</vt:lpstr>
      <vt:lpstr>-apple-system</vt:lpstr>
      <vt:lpstr>Lato Black</vt:lpstr>
      <vt:lpstr>Lato Light</vt:lpstr>
      <vt:lpstr>阿里巴巴普惠体</vt:lpstr>
      <vt:lpstr>宋体</vt:lpstr>
      <vt:lpstr>微软雅黑</vt:lpstr>
      <vt:lpstr>Alibaba Sans</vt:lpstr>
      <vt:lpstr>Arial</vt:lpstr>
      <vt:lpstr>Calibri</vt:lpstr>
      <vt:lpstr>Calibri Light</vt:lpstr>
      <vt:lpstr>Helvetica</vt:lpstr>
      <vt:lpstr>IT CONSULTING</vt:lpstr>
      <vt:lpstr>阿里商旅 员工操作手册-APP版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阿里商旅 员工操作手册</dc:title>
  <dc:creator>田笑笑</dc:creator>
  <cp:lastModifiedBy>郭路路</cp:lastModifiedBy>
  <cp:revision>102</cp:revision>
  <dcterms:created xsi:type="dcterms:W3CDTF">2022-03-09T09:03:28Z</dcterms:created>
  <dcterms:modified xsi:type="dcterms:W3CDTF">2023-05-31T10:09:23Z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2052-0.0.0.0</vt:lpwstr>
  </property>
  <property fmtid="{D5CDD505-2E9C-101B-9397-08002B2CF9AE}" pid="3" name="ICV">
    <vt:lpwstr>C4CA7F1D64634364A62176FD9852E9E9</vt:lpwstr>
  </property>
</Properties>
</file>